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</p:sldIdLst>
  <p:sldSz cy="5143500" cx="9144000"/>
  <p:notesSz cx="6858000" cy="9144000"/>
  <p:embeddedFontLst>
    <p:embeddedFont>
      <p:font typeface="Average"/>
      <p:regular r:id="rId22"/>
    </p:embeddedFont>
    <p:embeddedFont>
      <p:font typeface="Oswald"/>
      <p:regular r:id="rId23"/>
      <p:bold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11" Type="http://schemas.openxmlformats.org/officeDocument/2006/relationships/slide" Target="slides/slide7.xml"/><Relationship Id="rId22" Type="http://schemas.openxmlformats.org/officeDocument/2006/relationships/font" Target="fonts/Average-regular.fntdata"/><Relationship Id="rId10" Type="http://schemas.openxmlformats.org/officeDocument/2006/relationships/slide" Target="slides/slide6.xml"/><Relationship Id="rId21" Type="http://schemas.openxmlformats.org/officeDocument/2006/relationships/slide" Target="slides/slide17.xml"/><Relationship Id="rId13" Type="http://schemas.openxmlformats.org/officeDocument/2006/relationships/slide" Target="slides/slide9.xml"/><Relationship Id="rId24" Type="http://schemas.openxmlformats.org/officeDocument/2006/relationships/font" Target="fonts/Oswald-bold.fntdata"/><Relationship Id="rId12" Type="http://schemas.openxmlformats.org/officeDocument/2006/relationships/slide" Target="slides/slide8.xml"/><Relationship Id="rId23" Type="http://schemas.openxmlformats.org/officeDocument/2006/relationships/font" Target="fonts/Oswald-regular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be494fd65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be494fd65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d078713a0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d078713a0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d078713a0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d078713a0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d078713a0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d078713a0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d078713a0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d078713a0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d078713a0_0_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d078713a0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d078713a0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d078713a0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d078713a0_0_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d078713a0_0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d078713a0_0_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d078713a0_0_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be494fd65_0_1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be494fd65_0_1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be494fd65_0_10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be494fd65_0_1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d028151eb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d028151eb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be494fd65_0_2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be494fd65_0_2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d028151e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d028151e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d078713a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d078713a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d028151eb_1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d028151eb_1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d078713a0_0_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d078713a0_0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4350279" y="2855377"/>
            <a:ext cx="443589" cy="105632"/>
            <a:chOff x="4137525" y="2915950"/>
            <a:chExt cx="869100" cy="207000"/>
          </a:xfrm>
        </p:grpSpPr>
        <p:sp>
          <p:nvSpPr>
            <p:cNvPr id="11" name="Google Shape;11;p2"/>
            <p:cNvSpPr/>
            <p:nvPr/>
          </p:nvSpPr>
          <p:spPr>
            <a:xfrm>
              <a:off x="446857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47996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41375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1255275"/>
            <a:ext cx="8520600" cy="1890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671250" y="2141250"/>
            <a:ext cx="7852200" cy="861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4" name="Google Shape;34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490250" y="526350"/>
            <a:ext cx="62271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2" name="Google Shape;42;p9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3" name="Google Shape;43;p9"/>
          <p:cNvSpPr txBox="1"/>
          <p:nvPr>
            <p:ph idx="1" type="subTitle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Oswald"/>
              <a:buNone/>
              <a:defRPr sz="2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lat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  <a:defRPr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lvl="1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lvl="2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lvl="3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lvl="4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lvl="5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lvl="6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lvl="7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lvl="8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4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7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2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6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hyperlink" Target="mailto:nanocon-l@mtu.edu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drive.google.com/a/mtu.edu/file/d/0ByPwOutRVrvHeHFnUDY5Vl83aXc/view?usp=sharing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mtulug.slack.com/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MTU LUG</a:t>
            </a:r>
            <a:endParaRPr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General Meeting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Lossless Audio Formats</a:t>
            </a:r>
            <a:endParaRPr/>
          </a:p>
        </p:txBody>
      </p:sp>
      <p:sp>
        <p:nvSpPr>
          <p:cNvPr id="114" name="Google Shape;114;p22"/>
          <p:cNvSpPr txBox="1"/>
          <p:nvPr>
            <p:ph idx="1" type="body"/>
          </p:nvPr>
        </p:nvSpPr>
        <p:spPr>
          <a:xfrm>
            <a:off x="311700" y="1152475"/>
            <a:ext cx="8520600" cy="396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WAV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Uncompressed (huge files)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Simple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Used as an interchange format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WAVPack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Naive compression format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Poor compression ratios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APE (Monkey’s Audio)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Closed, proprietary format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Limited support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FLAC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Open format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Good compression ratios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Well supported</a:t>
            </a:r>
            <a:endParaRPr/>
          </a:p>
        </p:txBody>
      </p:sp>
      <p:pic>
        <p:nvPicPr>
          <p:cNvPr descr="800px-Flac_logo_vector.svg.png" id="115" name="Google Shape;115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48949" y="1017734"/>
            <a:ext cx="4917174" cy="2440175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p22"/>
          <p:cNvSpPr txBox="1"/>
          <p:nvPr>
            <p:ph idx="1" type="body"/>
          </p:nvPr>
        </p:nvSpPr>
        <p:spPr>
          <a:xfrm>
            <a:off x="3948938" y="3780700"/>
            <a:ext cx="3577200" cy="91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rPr lang="en"/>
              <a:t>ALAC</a:t>
            </a:r>
            <a:endParaRPr/>
          </a:p>
          <a:p>
            <a: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Because Apple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3"/>
          <p:cNvSpPr txBox="1"/>
          <p:nvPr>
            <p:ph type="title"/>
          </p:nvPr>
        </p:nvSpPr>
        <p:spPr>
          <a:xfrm>
            <a:off x="671250" y="2141250"/>
            <a:ext cx="7852200" cy="861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Lossy Audio Formats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lossy compression?</a:t>
            </a:r>
            <a:endParaRPr/>
          </a:p>
        </p:txBody>
      </p:sp>
      <p:sp>
        <p:nvSpPr>
          <p:cNvPr id="127" name="Google Shape;127;p24"/>
          <p:cNvSpPr txBox="1"/>
          <p:nvPr>
            <p:ph idx="1" type="body"/>
          </p:nvPr>
        </p:nvSpPr>
        <p:spPr>
          <a:xfrm>
            <a:off x="311700" y="1152475"/>
            <a:ext cx="4567800" cy="3706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Selective removal of data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Better compression ratios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Adjustable file size (quality/memory trade-off)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Quality dependent on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Sample rate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Bit depth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Codec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Bit rate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Encoder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Inherently lower audio quality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Even at maximum settings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Quality difference becomes apparent after multiple encodings and in areas with sharp spikes (noise, applause, drum beats, etc.)</a:t>
            </a:r>
            <a:endParaRPr/>
          </a:p>
        </p:txBody>
      </p:sp>
      <p:pic>
        <p:nvPicPr>
          <p:cNvPr descr="DSC_0095.jpg" id="128" name="Google Shape;128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57750" y="2219350"/>
            <a:ext cx="4386250" cy="2924150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Google Shape;129;p24"/>
          <p:cNvSpPr txBox="1"/>
          <p:nvPr/>
        </p:nvSpPr>
        <p:spPr>
          <a:xfrm>
            <a:off x="7892100" y="1616950"/>
            <a:ext cx="1251900" cy="60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Google Docs hates tiff :(</a:t>
            </a:r>
            <a:endParaRPr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MP3</a:t>
            </a:r>
            <a:endParaRPr/>
          </a:p>
        </p:txBody>
      </p:sp>
      <p:sp>
        <p:nvSpPr>
          <p:cNvPr id="135" name="Google Shape;135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Mpeg-1 audio layer 3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First released in 1993 (22 years ago!)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Closed format, though open-source encoders exist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Gained massive popularity via the internet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Very widely supported</a:t>
            </a:r>
            <a:endParaRPr/>
          </a:p>
        </p:txBody>
      </p:sp>
      <p:pic>
        <p:nvPicPr>
          <p:cNvPr descr="917px-Mp3.svg.png" id="136" name="Google Shape;136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72676" y="2532451"/>
            <a:ext cx="5171325" cy="2611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AAC</a:t>
            </a:r>
            <a:endParaRPr/>
          </a:p>
        </p:txBody>
      </p:sp>
      <p:sp>
        <p:nvSpPr>
          <p:cNvPr id="142" name="Google Shape;142;p2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Advanced Audio Coding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First released in 1997 (18 years ago) as part of the Mpeg-2 standard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Closed, proprietary format. Some open-source encoders do exist, but they suck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Designed to be a successor to Mp3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Initially had better audio quality, better Mp3 encoders have closed the gap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Used by apple for iTunes</a:t>
            </a:r>
            <a:endParaRPr/>
          </a:p>
        </p:txBody>
      </p:sp>
      <p:pic>
        <p:nvPicPr>
          <p:cNvPr descr="ITunes_12_logo.png" id="143" name="Google Shape;143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64751" y="2764250"/>
            <a:ext cx="2379251" cy="23792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Vorbis</a:t>
            </a:r>
            <a:endParaRPr/>
          </a:p>
        </p:txBody>
      </p:sp>
      <p:sp>
        <p:nvSpPr>
          <p:cNvPr id="149" name="Google Shape;149;p2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First released in 2000 (15 years ago), last updated in 2012 (3 years ago)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Open format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Audio quality about the same as Mp3 (debatably higher)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Relatively widely supported on newer devices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Created by the Xiph.Org Foundation (also created FLAC, Opus, Icecast, etc.)</a:t>
            </a:r>
            <a:endParaRPr/>
          </a:p>
        </p:txBody>
      </p:sp>
      <p:pic>
        <p:nvPicPr>
          <p:cNvPr descr="Fish_xiph_org.png" id="150" name="Google Shape;150;p27"/>
          <p:cNvPicPr preferRelativeResize="0"/>
          <p:nvPr/>
        </p:nvPicPr>
        <p:blipFill rotWithShape="1">
          <a:blip r:embed="rId3">
            <a:alphaModFix/>
          </a:blip>
          <a:srcRect b="0" l="0" r="69881" t="0"/>
          <a:stretch/>
        </p:blipFill>
        <p:spPr>
          <a:xfrm>
            <a:off x="6382026" y="2860250"/>
            <a:ext cx="2762000" cy="2283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Opus</a:t>
            </a:r>
            <a:endParaRPr/>
          </a:p>
        </p:txBody>
      </p:sp>
      <p:sp>
        <p:nvSpPr>
          <p:cNvPr id="156" name="Google Shape;156;p2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Released in 2012 (3 years ago)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Open format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Designed for use in VoIP systems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Very low encoder lag (down to 5ms)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Much higher audio quality than Mp3 at the same settings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Retains definition even when pushed to very low bitrates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Not very widely supported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Most desktop media players have support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Android added support in 5.0*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Rockbox has support</a:t>
            </a:r>
            <a:endParaRPr/>
          </a:p>
        </p:txBody>
      </p:sp>
      <p:pic>
        <p:nvPicPr>
          <p:cNvPr descr="1024px-Opus_logo2.svg.png" id="157" name="Google Shape;157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97750" y="0"/>
            <a:ext cx="4346250" cy="2470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9"/>
          <p:cNvSpPr txBox="1"/>
          <p:nvPr>
            <p:ph type="title"/>
          </p:nvPr>
        </p:nvSpPr>
        <p:spPr>
          <a:xfrm>
            <a:off x="671250" y="2141250"/>
            <a:ext cx="7852200" cy="861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DEMO TIME!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Join lug-l</a:t>
            </a:r>
            <a:endParaRPr/>
          </a:p>
        </p:txBody>
      </p:sp>
      <p:pic>
        <p:nvPicPr>
          <p:cNvPr descr="Screenshot from 2015-09-17 20-03-21.png" id="66" name="Google Shape;66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46000" y="1110150"/>
            <a:ext cx="7299826" cy="394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Reminders</a:t>
            </a:r>
            <a:endParaRPr/>
          </a:p>
        </p:txBody>
      </p:sp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Nanocon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u="sng">
                <a:solidFill>
                  <a:schemeClr val="accent5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nanocon-l@mtu.edu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Wednesday 6PM -- Fisher 131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DoD Rep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Oct 30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Need to start meeting minutes again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We need a new secretary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Volunteers?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Pretty Please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Server Team Updates</a:t>
            </a:r>
            <a:endParaRPr/>
          </a:p>
        </p:txBody>
      </p:sp>
      <p:sp>
        <p:nvSpPr>
          <p:cNvPr id="78" name="Google Shape;78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Alumni broke in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Were using MTU/LUG resources for personal reasons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New weekly meeting time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Right after this meeting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Working on new policies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Begin an audit of services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u="sng">
                <a:solidFill>
                  <a:schemeClr val="hlink"/>
                </a:solidFill>
                <a:hlinkClick r:id="rId3"/>
              </a:rPr>
              <a:t>Network Diagram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Users Forum</a:t>
            </a:r>
            <a:endParaRPr/>
          </a:p>
        </p:txBody>
      </p:sp>
      <p:sp>
        <p:nvSpPr>
          <p:cNvPr id="84" name="Google Shape;84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rPr lang="en"/>
              <a:t>MTU LUG Steam Group</a:t>
            </a:r>
            <a:endParaRPr/>
          </a:p>
          <a:p>
            <a: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See Alec (the guy with the headphones)</a:t>
            </a:r>
            <a:endParaRPr/>
          </a:p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u="sng">
                <a:solidFill>
                  <a:schemeClr val="hlink"/>
                </a:solidFill>
                <a:hlinkClick r:id="rId3"/>
              </a:rPr>
              <a:t>https://mtulug.slack.com/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Presentation</a:t>
            </a:r>
            <a:endParaRPr/>
          </a:p>
        </p:txBody>
      </p:sp>
      <p:sp>
        <p:nvSpPr>
          <p:cNvPr id="90" name="Google Shape;90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Stuff and things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Audio Formats</a:t>
            </a:r>
            <a:endParaRPr/>
          </a:p>
        </p:txBody>
      </p:sp>
      <p:sp>
        <p:nvSpPr>
          <p:cNvPr id="96" name="Google Shape;96;p19"/>
          <p:cNvSpPr txBox="1"/>
          <p:nvPr>
            <p:ph idx="1" type="subTitle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or, why I love Opus</a:t>
            </a:r>
            <a:endParaRPr/>
          </a:p>
        </p:txBody>
      </p:sp>
      <p:sp>
        <p:nvSpPr>
          <p:cNvPr id="97" name="Google Shape;97;p19"/>
          <p:cNvSpPr txBox="1"/>
          <p:nvPr/>
        </p:nvSpPr>
        <p:spPr>
          <a:xfrm>
            <a:off x="2877000" y="3927350"/>
            <a:ext cx="3390000" cy="36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By Alec Hitchiner</a:t>
            </a:r>
            <a:endParaRPr sz="18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0"/>
          <p:cNvSpPr txBox="1"/>
          <p:nvPr>
            <p:ph type="title"/>
          </p:nvPr>
        </p:nvSpPr>
        <p:spPr>
          <a:xfrm>
            <a:off x="671250" y="2141250"/>
            <a:ext cx="7852200" cy="861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Lossless Audio Formats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Lossless Audio Quality</a:t>
            </a:r>
            <a:endParaRPr/>
          </a:p>
        </p:txBody>
      </p:sp>
      <p:sp>
        <p:nvSpPr>
          <p:cNvPr id="108" name="Google Shape;108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Same for all formats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Dependent on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Sample rate (affects frequency response)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Bit depth (affects noise floor and definition)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Always better than lossy with same sample rate and bit depth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Difference might not be audible, but is latent in the audio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late">
  <a:themeElements>
    <a:clrScheme name="Slate">
      <a:dk1>
        <a:srgbClr val="FFFFFF"/>
      </a:dk1>
      <a:lt1>
        <a:srgbClr val="37474F"/>
      </a:lt1>
      <a:dk2>
        <a:srgbClr val="9E9E9E"/>
      </a:dk2>
      <a:lt2>
        <a:srgbClr val="E0E0E0"/>
      </a:lt2>
      <a:accent1>
        <a:srgbClr val="616161"/>
      </a:accent1>
      <a:accent2>
        <a:srgbClr val="78909C"/>
      </a:accent2>
      <a:accent3>
        <a:srgbClr val="CACACA"/>
      </a:accent3>
      <a:accent4>
        <a:srgbClr val="64FFDA"/>
      </a:accent4>
      <a:accent5>
        <a:srgbClr val="FFD966"/>
      </a:accent5>
      <a:accent6>
        <a:srgbClr val="F5F5F5"/>
      </a:accent6>
      <a:hlink>
        <a:srgbClr val="FFD966"/>
      </a:hlink>
      <a:folHlink>
        <a:srgbClr val="FFD9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