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9753600" cx="130048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HelveticaNeue-bold.fntdata"/><Relationship Id="rId6" Type="http://schemas.openxmlformats.org/officeDocument/2006/relationships/slide" Target="slides/slide2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139700"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368300"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596900"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825500"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1054100"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1282700"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1511300"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1739900"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1pPr>
            <a:lvl2pPr indent="-2286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2pPr>
            <a:lvl3pPr indent="-2286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3pPr>
            <a:lvl4pPr indent="-2286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4pPr>
            <a:lvl5pPr indent="-2286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5pPr>
            <a:lvl6pPr indent="-317500" lvl="5" marL="2743200" rtl="0">
              <a:spcBef>
                <a:spcPts val="42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2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2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2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139700"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368300"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596900"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825500"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1054100"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1282700"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1511300"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1739900"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1pPr>
            <a:lvl2pPr indent="-317500" lvl="1" marL="914400" rtl="0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2pPr>
            <a:lvl3pPr indent="-317500" lvl="2" marL="1371600" rtl="0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3pPr>
            <a:lvl4pPr indent="-317500" lvl="3" marL="1828800" rtl="0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4pPr>
            <a:lvl5pPr indent="-317500" lvl="4" marL="2286000" rtl="0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5pPr>
            <a:lvl6pPr indent="-317500" lvl="5" marL="2743200" rtl="0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6pPr>
            <a:lvl7pPr indent="-317500" lvl="6" marL="3200400" rtl="0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7pPr>
            <a:lvl8pPr indent="-317500" lvl="7" marL="3657600" rtl="0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8pPr>
            <a:lvl9pPr indent="-317500" lvl="8" marL="4114800" rtl="0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139700"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368300"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596900"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825500"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1054100"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1282700"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1511300"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1739900"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>
  <p:cSld name="Photo - Horizontal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139700"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368300"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596900"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825500"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1054100"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1282700"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1511300"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1739900"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1pPr>
            <a:lvl2pPr indent="-2286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2pPr>
            <a:lvl3pPr indent="-2286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3pPr>
            <a:lvl4pPr indent="-2286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4pPr>
            <a:lvl5pPr indent="-2286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5pPr>
            <a:lvl6pPr indent="-317500" lvl="5" marL="2743200" rtl="0">
              <a:spcBef>
                <a:spcPts val="42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2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2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2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1pPr>
            <a:lvl2pPr indent="-2286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2pPr>
            <a:lvl3pPr indent="-2286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3pPr>
            <a:lvl4pPr indent="-2286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4pPr>
            <a:lvl5pPr indent="-2286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5pPr>
            <a:lvl6pPr indent="-317500" lvl="5" marL="2743200" rtl="0">
              <a:spcBef>
                <a:spcPts val="42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2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2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2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139700"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368300"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596900"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825500"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1054100"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1282700"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1511300"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1739900"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139700"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368300"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596900"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825500"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1054100"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1282700"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1511300"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1739900"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" type="body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32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32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>
              <a:spcBef>
                <a:spcPts val="32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32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3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2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2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2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2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1pPr>
            <a:lvl2pPr indent="-317500" lvl="1" marL="914400" rtl="0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2pPr>
            <a:lvl3pPr indent="-317500" lvl="2" marL="1371600" rtl="0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3pPr>
            <a:lvl4pPr indent="-317500" lvl="3" marL="1828800" rtl="0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4pPr>
            <a:lvl5pPr indent="-317500" lvl="4" marL="2286000" rtl="0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5pPr>
            <a:lvl6pPr indent="-317500" lvl="5" marL="2743200" rtl="0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6pPr>
            <a:lvl7pPr indent="-317500" lvl="6" marL="3200400" rtl="0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7pPr>
            <a:lvl8pPr indent="-317500" lvl="7" marL="3657600" rtl="0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8pPr>
            <a:lvl9pPr indent="-317500" lvl="8" marL="4114800" rtl="0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1397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3683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5969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8255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10541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12827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15113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17399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1pPr>
            <a:lvl2pPr indent="-317500" lvl="1" marL="914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2pPr>
            <a:lvl3pPr indent="-317500" lvl="2" marL="13716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3pPr>
            <a:lvl4pPr indent="-317500" lvl="3" marL="18288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4pPr>
            <a:lvl5pPr indent="-317500" lvl="4" marL="22860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5pPr>
            <a:lvl6pPr indent="-317500" lvl="5" marL="27432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6pPr>
            <a:lvl7pPr indent="-317500" lvl="6" marL="3200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7pPr>
            <a:lvl8pPr indent="-317500" lvl="7" marL="36576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8pPr>
            <a:lvl9pPr indent="-317500" lvl="8" marL="41148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400"/>
              <a:buFont typeface="Helvetica Neue"/>
              <a:buChar char="•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lug.mtu.edu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en.wikipedia.org/wiki/File_synchronization" TargetMode="External"/><Relationship Id="rId4" Type="http://schemas.openxmlformats.org/officeDocument/2006/relationships/hyperlink" Target="https://en.wikipedia.org/wiki/File_transfer" TargetMode="External"/><Relationship Id="rId5" Type="http://schemas.openxmlformats.org/officeDocument/2006/relationships/hyperlink" Target="https://en.wikipedia.org/wiki/Unix-like" TargetMode="External"/><Relationship Id="rId6" Type="http://schemas.openxmlformats.org/officeDocument/2006/relationships/hyperlink" Target="https://en.wikipedia.org/wiki/Delta_encodin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lug.mtu.edu/wiki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ssh.lug.mtu.edu" TargetMode="External"/><Relationship Id="rId4" Type="http://schemas.openxmlformats.org/officeDocument/2006/relationships/hyperlink" Target="http://shell.lug.mtu.edu/~usernam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about:blank" TargetMode="External"/><Relationship Id="rId4" Type="http://schemas.openxmlformats.org/officeDocument/2006/relationships/hyperlink" Target="http://uslug.or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trillian.lug.mt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MTU LUG General Meeting</a:t>
            </a:r>
            <a:endParaRPr/>
          </a:p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October 14th, 2014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Mirrors! :: </a:t>
            </a:r>
            <a:r>
              <a:rPr b="1" i="0" lang="en-US" sz="64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lug.mtu.edu</a:t>
            </a:r>
            <a:endParaRPr/>
          </a:p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heavily used service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Mirrors 14 Distributions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Accessed 200-1000+ per minute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100Mb/s download &amp; upload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We Mirror</a:t>
            </a:r>
            <a:endParaRPr/>
          </a:p>
        </p:txBody>
      </p:sp>
      <p:sp>
        <p:nvSpPr>
          <p:cNvPr id="109" name="Google Shape;109;p24"/>
          <p:cNvSpPr txBox="1"/>
          <p:nvPr>
            <p:ph idx="1" type="body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Rsync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1" marL="8128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1950"/>
              <a:buFont typeface="Helvetica Neue"/>
              <a:buChar char="•"/>
            </a:pPr>
            <a:r>
              <a:rPr b="0" i="0" lang="en-US" sz="2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b="0" i="0" lang="en-US" sz="26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file synchronization</a:t>
            </a:r>
            <a:r>
              <a:rPr b="0" i="0" lang="en-US" sz="2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b="0" i="0" lang="en-US" sz="26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file transfer</a:t>
            </a:r>
            <a:r>
              <a:rPr b="0" i="0" lang="en-US" sz="2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program for </a:t>
            </a:r>
            <a:r>
              <a:rPr b="0" i="0" lang="en-US" sz="26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Unix-like</a:t>
            </a:r>
            <a:r>
              <a:rPr b="0" i="0" lang="en-US" sz="2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systems that minimizes network data transfer by using a form of </a:t>
            </a:r>
            <a:r>
              <a:rPr b="0" i="0" lang="en-US" sz="26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delta encoding</a:t>
            </a:r>
            <a:r>
              <a:rPr b="0" i="0" lang="en-US" sz="26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called the rsync algorithm.</a:t>
            </a:r>
            <a:endParaRPr b="0" i="0" sz="26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mirror from ‘upstream’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Served out via HTTP, FTP, and RSYNC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are mirrors important?</a:t>
            </a:r>
            <a:endParaRPr/>
          </a:p>
        </p:txBody>
      </p:sp>
      <p:sp>
        <p:nvSpPr>
          <p:cNvPr id="115" name="Google Shape;115;p25"/>
          <p:cNvSpPr txBox="1"/>
          <p:nvPr>
            <p:ph idx="1" type="body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Public, free advertising for Michigan Tech (and LUG)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way of giving back to the community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Auto-redirects from most of the distributions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Meeting Agenda</a:t>
            </a:r>
            <a:endParaRPr/>
          </a:p>
        </p:txBody>
      </p:sp>
      <p:sp>
        <p:nvSpPr>
          <p:cNvPr id="44" name="Google Shape;44;p15"/>
          <p:cNvSpPr txBox="1"/>
          <p:nvPr>
            <p:ph idx="1" type="body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Server Status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Logstash!  ::  lug.mtu.edu/kibana/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 Presentations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MTU LUG Services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Provide:</a:t>
            </a:r>
            <a:endParaRPr/>
          </a:p>
        </p:txBody>
      </p:sp>
      <p:sp>
        <p:nvSpPr>
          <p:cNvPr id="55" name="Google Shape;55;p17"/>
          <p:cNvSpPr txBox="1"/>
          <p:nvPr>
            <p:ph idx="1" type="body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Knowledge Base (Wiki)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SSH Server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Internet Chat Relay (IRC)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VM Hosting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Mirrors, Mirrors, and More Mirrors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8"/>
          <p:cNvPicPr preferRelativeResize="0"/>
          <p:nvPr/>
        </p:nvPicPr>
        <p:blipFill rotWithShape="1">
          <a:blip r:embed="rId3">
            <a:alphaModFix/>
          </a:blip>
          <a:srcRect b="21874" l="0" r="0" t="21875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18"/>
          <p:cNvGrpSpPr/>
          <p:nvPr/>
        </p:nvGrpSpPr>
        <p:grpSpPr>
          <a:xfrm>
            <a:off x="281703" y="503385"/>
            <a:ext cx="12557164" cy="7172773"/>
            <a:chOff x="0" y="0"/>
            <a:chExt cx="12557162" cy="7172772"/>
          </a:xfrm>
        </p:grpSpPr>
        <p:cxnSp>
          <p:nvCxnSpPr>
            <p:cNvPr id="62" name="Google Shape;62;p18"/>
            <p:cNvCxnSpPr/>
            <p:nvPr/>
          </p:nvCxnSpPr>
          <p:spPr>
            <a:xfrm flipH="1">
              <a:off x="7731391" y="6506669"/>
              <a:ext cx="3230409" cy="666103"/>
            </a:xfrm>
            <a:prstGeom prst="straightConnector1">
              <a:avLst/>
            </a:prstGeom>
            <a:noFill/>
            <a:ln cap="flat" cmpd="sng" w="101600">
              <a:solidFill>
                <a:srgbClr val="FF93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3" name="Google Shape;63;p18"/>
            <p:cNvCxnSpPr/>
            <p:nvPr/>
          </p:nvCxnSpPr>
          <p:spPr>
            <a:xfrm>
              <a:off x="1409767" y="5472583"/>
              <a:ext cx="2883582" cy="189321"/>
            </a:xfrm>
            <a:prstGeom prst="straightConnector1">
              <a:avLst/>
            </a:prstGeom>
            <a:noFill/>
            <a:ln cap="flat" cmpd="sng" w="101600">
              <a:solidFill>
                <a:srgbClr val="FF93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4" name="Google Shape;64;p18"/>
            <p:cNvCxnSpPr/>
            <p:nvPr/>
          </p:nvCxnSpPr>
          <p:spPr>
            <a:xfrm>
              <a:off x="1578208" y="3242683"/>
              <a:ext cx="2819689" cy="1209001"/>
            </a:xfrm>
            <a:prstGeom prst="straightConnector1">
              <a:avLst/>
            </a:prstGeom>
            <a:noFill/>
            <a:ln cap="flat" cmpd="sng" w="101600">
              <a:solidFill>
                <a:srgbClr val="FF93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5" name="Google Shape;65;p18"/>
            <p:cNvCxnSpPr/>
            <p:nvPr/>
          </p:nvCxnSpPr>
          <p:spPr>
            <a:xfrm flipH="1">
              <a:off x="8890518" y="2903267"/>
              <a:ext cx="3230409" cy="666103"/>
            </a:xfrm>
            <a:prstGeom prst="straightConnector1">
              <a:avLst/>
            </a:prstGeom>
            <a:noFill/>
            <a:ln cap="flat" cmpd="sng" w="101600">
              <a:solidFill>
                <a:srgbClr val="FF93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6" name="Google Shape;66;p18"/>
            <p:cNvCxnSpPr/>
            <p:nvPr/>
          </p:nvCxnSpPr>
          <p:spPr>
            <a:xfrm flipH="1">
              <a:off x="8890518" y="1486433"/>
              <a:ext cx="3230409" cy="666103"/>
            </a:xfrm>
            <a:prstGeom prst="straightConnector1">
              <a:avLst/>
            </a:prstGeom>
            <a:noFill/>
            <a:ln cap="flat" cmpd="sng" w="101600">
              <a:solidFill>
                <a:srgbClr val="FF93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7" name="Google Shape;67;p18"/>
            <p:cNvCxnSpPr/>
            <p:nvPr/>
          </p:nvCxnSpPr>
          <p:spPr>
            <a:xfrm flipH="1">
              <a:off x="8241752" y="381928"/>
              <a:ext cx="3230409" cy="666103"/>
            </a:xfrm>
            <a:prstGeom prst="straightConnector1">
              <a:avLst/>
            </a:prstGeom>
            <a:noFill/>
            <a:ln cap="flat" cmpd="sng" w="101600">
              <a:solidFill>
                <a:srgbClr val="FF93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sp>
          <p:nvSpPr>
            <p:cNvPr id="68" name="Google Shape;68;p18"/>
            <p:cNvSpPr/>
            <p:nvPr/>
          </p:nvSpPr>
          <p:spPr>
            <a:xfrm>
              <a:off x="10481099" y="6128779"/>
              <a:ext cx="2076063" cy="849720"/>
            </a:xfrm>
            <a:prstGeom prst="rect">
              <a:avLst/>
            </a:prstGeom>
            <a:gradFill>
              <a:gsLst>
                <a:gs pos="0">
                  <a:srgbClr val="EDAC0F"/>
                </a:gs>
                <a:gs pos="100000">
                  <a:srgbClr val="CE712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3B3B3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UPS</a:t>
              </a:r>
              <a:endParaRPr/>
            </a:p>
          </p:txBody>
        </p:sp>
        <p:sp>
          <p:nvSpPr>
            <p:cNvPr id="69" name="Google Shape;69;p18"/>
            <p:cNvSpPr/>
            <p:nvPr/>
          </p:nvSpPr>
          <p:spPr>
            <a:xfrm>
              <a:off x="0" y="4928758"/>
              <a:ext cx="2076062" cy="849721"/>
            </a:xfrm>
            <a:prstGeom prst="rect">
              <a:avLst/>
            </a:prstGeom>
            <a:gradFill>
              <a:gsLst>
                <a:gs pos="0">
                  <a:srgbClr val="EDAC0F"/>
                </a:gs>
                <a:gs pos="100000">
                  <a:srgbClr val="CE712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3B3B3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RAID Array</a:t>
              </a:r>
              <a:endParaRPr/>
            </a:p>
          </p:txBody>
        </p:sp>
        <p:sp>
          <p:nvSpPr>
            <p:cNvPr id="70" name="Google Shape;70;p18"/>
            <p:cNvSpPr/>
            <p:nvPr/>
          </p:nvSpPr>
          <p:spPr>
            <a:xfrm>
              <a:off x="0" y="2521338"/>
              <a:ext cx="2076062" cy="849720"/>
            </a:xfrm>
            <a:prstGeom prst="rect">
              <a:avLst/>
            </a:prstGeom>
            <a:gradFill>
              <a:gsLst>
                <a:gs pos="0">
                  <a:srgbClr val="EDAC0F"/>
                </a:gs>
                <a:gs pos="100000">
                  <a:srgbClr val="CE712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3B3B3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Zaphod</a:t>
              </a:r>
              <a:endParaRPr/>
            </a:p>
          </p:txBody>
        </p:sp>
        <p:sp>
          <p:nvSpPr>
            <p:cNvPr id="71" name="Google Shape;71;p18"/>
            <p:cNvSpPr/>
            <p:nvPr/>
          </p:nvSpPr>
          <p:spPr>
            <a:xfrm>
              <a:off x="10481099" y="2521338"/>
              <a:ext cx="2076063" cy="849720"/>
            </a:xfrm>
            <a:prstGeom prst="rect">
              <a:avLst/>
            </a:prstGeom>
            <a:gradFill>
              <a:gsLst>
                <a:gs pos="0">
                  <a:srgbClr val="EDAC0F"/>
                </a:gs>
                <a:gs pos="100000">
                  <a:srgbClr val="CE712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3B3B3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Archive</a:t>
              </a:r>
              <a:endParaRPr/>
            </a:p>
          </p:txBody>
        </p:sp>
        <p:sp>
          <p:nvSpPr>
            <p:cNvPr id="72" name="Google Shape;72;p18"/>
            <p:cNvSpPr/>
            <p:nvPr/>
          </p:nvSpPr>
          <p:spPr>
            <a:xfrm>
              <a:off x="10481099" y="1416833"/>
              <a:ext cx="2076063" cy="849721"/>
            </a:xfrm>
            <a:prstGeom prst="rect">
              <a:avLst/>
            </a:prstGeom>
            <a:gradFill>
              <a:gsLst>
                <a:gs pos="0">
                  <a:srgbClr val="EDAC0F"/>
                </a:gs>
                <a:gs pos="100000">
                  <a:srgbClr val="CE712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3B3B3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Trillian</a:t>
              </a:r>
              <a:endParaRPr/>
            </a:p>
          </p:txBody>
        </p:sp>
        <p:sp>
          <p:nvSpPr>
            <p:cNvPr id="73" name="Google Shape;73;p18"/>
            <p:cNvSpPr/>
            <p:nvPr/>
          </p:nvSpPr>
          <p:spPr>
            <a:xfrm>
              <a:off x="10481099" y="0"/>
              <a:ext cx="2076063" cy="849720"/>
            </a:xfrm>
            <a:prstGeom prst="rect">
              <a:avLst/>
            </a:prstGeom>
            <a:gradFill>
              <a:gsLst>
                <a:gs pos="0">
                  <a:srgbClr val="EDAC0F"/>
                </a:gs>
                <a:gs pos="100000">
                  <a:srgbClr val="CE712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3B3B3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Osiris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Wiki :: </a:t>
            </a:r>
            <a:r>
              <a:rPr b="1" i="0" lang="en-US" sz="64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lug.mtu.edu/wiki/</a:t>
            </a:r>
            <a:endParaRPr/>
          </a:p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past and current members can get accounts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Collection of random knowledge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SSH Server :: </a:t>
            </a:r>
            <a:r>
              <a:rPr b="1" i="0" lang="en-US" sz="64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ssh.lug.mtu.edu</a:t>
            </a:r>
            <a:endParaRPr/>
          </a:p>
        </p:txBody>
      </p:sp>
      <p:sp>
        <p:nvSpPr>
          <p:cNvPr id="85" name="Google Shape;85;p20"/>
          <p:cNvSpPr txBox="1"/>
          <p:nvPr>
            <p:ph idx="1" type="body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Available to all past and current members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website @ </a:t>
            </a:r>
            <a:r>
              <a:rPr b="0" i="0" lang="en-US" sz="34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shell.lug.mtu.edu/~username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Great for hosting userspace services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requests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IRC :: </a:t>
            </a:r>
            <a:r>
              <a:rPr b="1" i="0" lang="en-US" sz="64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irc://lug.mtu.edu</a:t>
            </a:r>
            <a:endParaRPr/>
          </a:p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USLUG Network (</a:t>
            </a:r>
            <a:r>
              <a:rPr b="0" i="0" lang="en-US" sz="34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uslug.org</a:t>
            </a: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node setup (NMU, MTU, &amp; USLUG)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Alumni chill in #mtu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Great for quick answers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VM Hosting :: </a:t>
            </a:r>
            <a:r>
              <a:rPr b="1" i="0" lang="en-US" sz="64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trillian.lug.mtu.edu</a:t>
            </a:r>
            <a:endParaRPr/>
          </a:p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06400" lvl="0" marL="406400" marR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 member can request a virtual machine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 privately accessible via SSH Server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Good for project testing</a:t>
            </a:r>
            <a:endParaRPr b="0" i="0" sz="3400" u="none" cap="none" strike="noStrike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06400" lvl="0" marL="406400" marR="0" rtl="0" algn="l">
              <a:spcBef>
                <a:spcPts val="4200"/>
              </a:spcBef>
              <a:spcAft>
                <a:spcPts val="0"/>
              </a:spcAft>
              <a:buClr>
                <a:srgbClr val="EBEBEB"/>
              </a:buClr>
              <a:buSzPts val="2550"/>
              <a:buFont typeface="Helvetica Neue"/>
              <a:buChar char="•"/>
            </a:pPr>
            <a:r>
              <a:rPr b="0" i="0" lang="en-US" sz="3400" u="none" cap="none" strike="noStrike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