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9753600" cx="13004800"/>
  <p:notesSz cx="6858000" cy="9144000"/>
  <p:embeddedFontLst>
    <p:embeddedFont>
      <p:font typeface="Helvetica Neue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HelveticaNeue-bold.fntdata"/><Relationship Id="rId25" Type="http://schemas.openxmlformats.org/officeDocument/2006/relationships/font" Target="fonts/HelveticaNeue-regular.fntdata"/><Relationship Id="rId28" Type="http://schemas.openxmlformats.org/officeDocument/2006/relationships/font" Target="fonts/HelveticaNeue-boldItalic.fntdata"/><Relationship Id="rId27" Type="http://schemas.openxmlformats.org/officeDocument/2006/relationships/font" Target="fonts/HelveticaNeue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x">
  <p:cSld name="TITLE_AND_BODY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" name="Google Shape;10;p2"/>
          <p:cNvSpPr txBox="1"/>
          <p:nvPr>
            <p:ph idx="1" type="body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1pPr>
            <a:lvl2pPr indent="-228600" lvl="1" marL="9144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2pPr>
            <a:lvl3pPr indent="-228600" lvl="2" marL="13716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3pPr>
            <a:lvl4pPr indent="-228600" lvl="3" marL="18288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4pPr>
            <a:lvl5pPr indent="-228600" lvl="4" marL="22860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3 Up">
  <p:cSld name="Photo - 3 Up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ullets &amp; Photo">
  <p:cSld name="Title, Bullets &amp; Photo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1pPr>
            <a:lvl2pPr indent="-317500" lvl="1" marL="9144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2pPr>
            <a:lvl3pPr indent="-317500" lvl="2" marL="13716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3pPr>
            <a:lvl4pPr indent="-317500" lvl="3" marL="18288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4pPr>
            <a:lvl5pPr indent="-317500" lvl="4" marL="2286000" rtl="0">
              <a:spcBef>
                <a:spcPts val="3800"/>
              </a:spcBef>
              <a:spcAft>
                <a:spcPts val="0"/>
              </a:spcAft>
              <a:buSzPts val="1400"/>
              <a:buChar char="•"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ullets">
  <p:cSld name="Title &amp; Bullets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1pPr>
            <a:lvl2pPr indent="-317500" lvl="1" marL="9144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2pPr>
            <a:lvl3pPr indent="-317500" lvl="2" marL="13716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3pPr>
            <a:lvl4pPr indent="-317500" lvl="3" marL="18288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4pPr>
            <a:lvl5pPr indent="-317500" lvl="4" marL="22860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Top">
  <p:cSld name="Title - Top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Center">
  <p:cSld name="Title - Cent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">
  <p:cSld name="Photo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Horizontal">
  <p:cSld name="Photo - Horizontal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1pPr>
            <a:lvl2pPr indent="-228600" lvl="1" marL="9144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2pPr>
            <a:lvl3pPr indent="-228600" lvl="2" marL="13716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3pPr>
            <a:lvl4pPr indent="-228600" lvl="3" marL="18288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4pPr>
            <a:lvl5pPr indent="-228600" lvl="4" marL="22860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Vertical">
  <p:cSld name="Photo - Vertical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1pPr>
            <a:lvl2pPr indent="-228600" lvl="1" marL="9144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2pPr>
            <a:lvl3pPr indent="-228600" lvl="2" marL="13716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3pPr>
            <a:lvl4pPr indent="-228600" lvl="3" marL="18288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4pPr>
            <a:lvl5pPr indent="-228600" lvl="4" marL="2286000" rtl="0" algn="ctr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llets">
  <p:cSld name="Bullet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1pPr>
            <a:lvl2pPr indent="-317500" lvl="1" marL="9144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2pPr>
            <a:lvl3pPr indent="-317500" lvl="2" marL="13716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3pPr>
            <a:lvl4pPr indent="-317500" lvl="3" marL="18288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4pPr>
            <a:lvl5pPr indent="-317500" lvl="4" marL="22860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5pPr>
            <a:lvl6pPr indent="-317500" lvl="5" marL="27432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6pPr>
            <a:lvl7pPr indent="-317500" lvl="6" marL="32004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7pPr>
            <a:lvl8pPr indent="-317500" lvl="7" marL="36576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8pPr>
            <a:lvl9pPr indent="-317500" lvl="8" marL="4114800" rtl="0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8890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13970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36830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59690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82550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1054100" lvl="5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1282700" lvl="6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1511300" lvl="7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1739900" lvl="8" marL="0" marR="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1pPr>
            <a:lvl2pPr indent="-317500" lvl="1" marL="914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2pPr>
            <a:lvl3pPr indent="-317500" lvl="2" marL="13716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3pPr>
            <a:lvl4pPr indent="-317500" lvl="3" marL="18288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4pPr>
            <a:lvl5pPr indent="-317500" lvl="4" marL="22860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5pPr>
            <a:lvl6pPr indent="-317500" lvl="5" marL="2743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6pPr>
            <a:lvl7pPr indent="-317500" lvl="6" marL="3200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7pPr>
            <a:lvl8pPr indent="-317500" lvl="7" marL="36576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8pPr>
            <a:lvl9pPr indent="-317500" lvl="8" marL="41148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Helvetica Neue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coreos.com" TargetMode="External"/><Relationship Id="rId4" Type="http://schemas.openxmlformats.org/officeDocument/2006/relationships/hyperlink" Target="https://coreos.com/docs/quickstart/" TargetMode="External"/><Relationship Id="rId5" Type="http://schemas.openxmlformats.org/officeDocument/2006/relationships/hyperlink" Target="https://coreos.com/using-coreos/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openwall.com/lists/oss-security/2015/01/27/9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cyberciti.biz/faq/cve-2015-0235-patch-ghost-on-debian-ubuntu-fedora-centos-rhel-linux/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MTU LUG </a:t>
            </a:r>
            <a:endParaRPr b="0" i="0" sz="80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General Meeting	</a:t>
            </a:r>
            <a:endParaRPr/>
          </a:p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Jan. 29th, 2015</a:t>
            </a:r>
            <a:endParaRPr/>
          </a:p>
        </p:txBody>
      </p:sp>
      <p:pic>
        <p:nvPicPr>
          <p:cNvPr id="39" name="Google Shape;3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81857" y="6723032"/>
            <a:ext cx="2022943" cy="30305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MTU LUG Advertising!</a:t>
            </a:r>
            <a:endParaRPr/>
          </a:p>
        </p:txBody>
      </p:sp>
      <p:pic>
        <p:nvPicPr>
          <p:cNvPr id="95" name="Google Shape;9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353" y="6031653"/>
            <a:ext cx="12973495" cy="37190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we hope to do</a:t>
            </a:r>
            <a:endParaRPr/>
          </a:p>
        </p:txBody>
      </p:sp>
      <p:sp>
        <p:nvSpPr>
          <p:cNvPr id="101" name="Google Shape;101;p24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Table Tents (Wads, McNair, DHH, and MUB)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Whiteboard 'Ads'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Posters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 Visits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28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should you join LUG?</a:t>
            </a:r>
            <a:endParaRPr/>
          </a:p>
        </p:txBody>
      </p:sp>
      <p:sp>
        <p:nvSpPr>
          <p:cNvPr id="107" name="Google Shape;107;p25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Exclusive Shell Server Access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1" marL="914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Includes website hosting ability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Personal Virtual Machine usage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Access to a large community 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Quick assistance with Linux issues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In-Class Presentations</a:t>
            </a:r>
            <a:endParaRPr/>
          </a:p>
        </p:txBody>
      </p:sp>
      <p:sp>
        <p:nvSpPr>
          <p:cNvPr id="113" name="Google Shape;113;p26"/>
          <p:cNvSpPr txBox="1"/>
          <p:nvPr>
            <p:ph idx="1" type="body"/>
          </p:nvPr>
        </p:nvSpPr>
        <p:spPr>
          <a:xfrm>
            <a:off x="952500" y="2032000"/>
            <a:ext cx="55499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88620" lvl="0" marL="38862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23"/>
              <a:buFont typeface="Helvetica Neue"/>
              <a:buChar char="•"/>
            </a:pPr>
            <a:r>
              <a:rPr b="0" i="0" lang="en-US" sz="323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CNSA</a:t>
            </a:r>
            <a:endParaRPr b="0" i="0" sz="323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96240" lvl="1" marL="777240" marR="0" rtl="0" algn="l"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ts val="2423"/>
              <a:buFont typeface="Helvetica Neue"/>
              <a:buChar char="•"/>
            </a:pPr>
            <a:r>
              <a:rPr b="0" i="0" lang="en-US" sz="323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Wireless Administration</a:t>
            </a:r>
            <a:endParaRPr b="0" i="0" sz="323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96240" lvl="1" marL="777240" marR="0" rtl="0" algn="l"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ts val="2423"/>
              <a:buFont typeface="Helvetica Neue"/>
              <a:buChar char="•"/>
            </a:pPr>
            <a:r>
              <a:rPr b="0" i="0" lang="en-US" sz="323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MS Administration</a:t>
            </a:r>
            <a:endParaRPr b="0" i="0" sz="323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96240" lvl="1" marL="777240" marR="0" rtl="0" algn="l"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ts val="2423"/>
              <a:buFont typeface="Helvetica Neue"/>
              <a:buChar char="•"/>
            </a:pPr>
            <a:r>
              <a:rPr b="0" i="0" lang="en-US" sz="323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Linux Administration</a:t>
            </a:r>
            <a:endParaRPr b="0" i="0" sz="323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96240" lvl="1" marL="777240" marR="0" rtl="0" algn="l"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ts val="2423"/>
              <a:buFont typeface="Helvetica Neue"/>
              <a:buChar char="•"/>
            </a:pPr>
            <a:r>
              <a:rPr b="0" i="0" lang="en-US" sz="323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Cyber Ethics</a:t>
            </a:r>
            <a:endParaRPr b="0" i="0" sz="323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96240" lvl="1" marL="777240" marR="0" rtl="0" algn="l"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ts val="2423"/>
              <a:buFont typeface="Helvetica Neue"/>
              <a:buChar char="•"/>
            </a:pPr>
            <a:r>
              <a:rPr b="0" i="0" lang="en-US" sz="323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Network Security</a:t>
            </a:r>
            <a:endParaRPr b="0" i="0" sz="323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96240" lvl="1" marL="777240" marR="0" rtl="0" algn="l">
              <a:spcBef>
                <a:spcPts val="3500"/>
              </a:spcBef>
              <a:spcAft>
                <a:spcPts val="0"/>
              </a:spcAft>
              <a:buClr>
                <a:srgbClr val="FFFFFF"/>
              </a:buClr>
              <a:buSzPts val="2423"/>
              <a:buFont typeface="Helvetica Neue"/>
              <a:buChar char="•"/>
            </a:pPr>
            <a:r>
              <a:rPr b="0" i="0" lang="en-US" sz="323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Infastructure Services</a:t>
            </a:r>
            <a:endParaRPr/>
          </a:p>
        </p:txBody>
      </p:sp>
      <p:sp>
        <p:nvSpPr>
          <p:cNvPr id="114" name="Google Shape;114;p26"/>
          <p:cNvSpPr/>
          <p:nvPr/>
        </p:nvSpPr>
        <p:spPr>
          <a:xfrm>
            <a:off x="6504114" y="2031999"/>
            <a:ext cx="5549901" cy="7391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-348915" lvl="0" marL="348915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75"/>
              <a:buFont typeface="Helvetica Neue"/>
              <a:buChar char="•"/>
            </a:pPr>
            <a:r>
              <a:rPr b="0" i="0" lang="en-US" sz="29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CS</a:t>
            </a:r>
            <a:endParaRPr b="0" i="0" sz="29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8915" lvl="1" marL="806115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175"/>
              <a:buFont typeface="Helvetica Neue"/>
              <a:buChar char="•"/>
            </a:pPr>
            <a:r>
              <a:rPr b="0" i="0" lang="en-US" sz="29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CS1121</a:t>
            </a:r>
            <a:endParaRPr b="0" i="0" sz="29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8915" lvl="1" marL="806115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175"/>
              <a:buFont typeface="Helvetica Neue"/>
              <a:buChar char="•"/>
            </a:pPr>
            <a:r>
              <a:rPr b="0" i="0" lang="en-US" sz="29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CS1122</a:t>
            </a:r>
            <a:endParaRPr b="0" i="0" sz="29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8915" lvl="1" marL="806115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175"/>
              <a:buFont typeface="Helvetica Neue"/>
              <a:buChar char="•"/>
            </a:pPr>
            <a:r>
              <a:rPr b="0" i="0" lang="en-US" sz="29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CS1131</a:t>
            </a:r>
            <a:endParaRPr b="0" i="0" sz="29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8915" lvl="1" marL="806115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175"/>
              <a:buFont typeface="Helvetica Neue"/>
              <a:buChar char="•"/>
            </a:pPr>
            <a:r>
              <a:rPr b="0" i="0" lang="en-US" sz="29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CS1141</a:t>
            </a:r>
            <a:endParaRPr b="0" i="0" sz="29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8915" lvl="1" marL="806115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175"/>
              <a:buFont typeface="Helvetica Neue"/>
              <a:buChar char="•"/>
            </a:pPr>
            <a:r>
              <a:rPr b="0" i="0" lang="en-US" sz="29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Computer Networks</a:t>
            </a:r>
            <a:endParaRPr b="0" i="0" sz="29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8915" lvl="1" marL="806115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175"/>
              <a:buFont typeface="Helvetica Neue"/>
              <a:buChar char="•"/>
            </a:pPr>
            <a:r>
              <a:rPr b="0" i="0" lang="en-US" sz="29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Systems Programming</a:t>
            </a:r>
            <a:endParaRPr b="0" i="0" sz="29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8915" lvl="1" marL="806115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175"/>
              <a:buFont typeface="Helvetica Neue"/>
              <a:buChar char="•"/>
            </a:pPr>
            <a:r>
              <a:rPr b="0" i="0" lang="en-US" sz="29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Concurrent Programming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7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Community Questions?</a:t>
            </a:r>
            <a:endParaRPr/>
          </a:p>
        </p:txBody>
      </p:sp>
      <p:sp>
        <p:nvSpPr>
          <p:cNvPr id="120" name="Google Shape;120;p27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Break something?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Fix something?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Want a presentation on a topic?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is the time to speak up!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8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CoreOS</a:t>
            </a:r>
            <a:endParaRPr/>
          </a:p>
        </p:txBody>
      </p:sp>
      <p:sp>
        <p:nvSpPr>
          <p:cNvPr id="126" name="Google Shape;126;p28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Couple of free T-Shirts!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Tons of stickers!</a:t>
            </a:r>
            <a:endParaRPr/>
          </a:p>
        </p:txBody>
      </p:sp>
      <p:pic>
        <p:nvPicPr>
          <p:cNvPr id="127" name="Google Shape;127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77250" y="3891429"/>
            <a:ext cx="4333587" cy="56081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9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is CoreOS?</a:t>
            </a:r>
            <a:endParaRPr/>
          </a:p>
        </p:txBody>
      </p:sp>
      <p:sp>
        <p:nvSpPr>
          <p:cNvPr id="133" name="Google Shape;133;p29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Minimal operating system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Designed for Docker/Linux Containers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Dual partition Scheme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Designed for clustering machines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6106" y="3789293"/>
            <a:ext cx="5069938" cy="40339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89600" y="4064000"/>
            <a:ext cx="6985000" cy="317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1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More CoreOS Info?</a:t>
            </a:r>
            <a:endParaRPr/>
          </a:p>
        </p:txBody>
      </p:sp>
      <p:sp>
        <p:nvSpPr>
          <p:cNvPr id="145" name="Google Shape;145;p31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sng" cap="none" strike="noStrike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https://coreos.com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sng" cap="none" strike="noStrike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https://coreos.com/docs/quickstart/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sng" cap="none" strike="noStrike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https://coreos.com/using-coreos/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#coreos on irc.freenode.net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Winning a T-Shirt &amp; Stickers!</a:t>
            </a:r>
            <a:endParaRPr/>
          </a:p>
        </p:txBody>
      </p:sp>
      <p:sp>
        <p:nvSpPr>
          <p:cNvPr id="151" name="Google Shape;151;p32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672083" lvl="0" marL="672083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724"/>
              <a:buFont typeface="Helvetica Neue"/>
              <a:buAutoNum type="arabicPeriod"/>
            </a:pPr>
            <a:r>
              <a:rPr b="0" i="0" lang="en-US" sz="3724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Question will be asked</a:t>
            </a:r>
            <a:endParaRPr b="0" i="0" sz="3724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672083" lvl="0" marL="672083" marR="0" rtl="0" algn="l">
              <a:spcBef>
                <a:spcPts val="4100"/>
              </a:spcBef>
              <a:spcAft>
                <a:spcPts val="0"/>
              </a:spcAft>
              <a:buClr>
                <a:srgbClr val="FFFFFF"/>
              </a:buClr>
              <a:buSzPts val="3724"/>
              <a:buFont typeface="Helvetica Neue"/>
              <a:buAutoNum type="arabicPeriod"/>
            </a:pPr>
            <a:r>
              <a:rPr b="0" i="0" lang="en-US" sz="3724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 person to slap thier hand on the table can answer</a:t>
            </a:r>
            <a:endParaRPr b="0" i="0" sz="3724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672083" lvl="0" marL="672083" marR="0" rtl="0" algn="l">
              <a:spcBef>
                <a:spcPts val="4100"/>
              </a:spcBef>
              <a:spcAft>
                <a:spcPts val="0"/>
              </a:spcAft>
              <a:buClr>
                <a:srgbClr val="FFFFFF"/>
              </a:buClr>
              <a:buSzPts val="3724"/>
              <a:buFont typeface="Helvetica Neue"/>
              <a:buAutoNum type="arabicPeriod"/>
            </a:pPr>
            <a:r>
              <a:rPr b="0" i="0" lang="en-US" sz="3724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 Answer = T-Shirt + Sticker!</a:t>
            </a:r>
            <a:endParaRPr b="0" i="0" sz="3724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672083" lvl="0" marL="672083" marR="0" rtl="0" algn="l">
              <a:spcBef>
                <a:spcPts val="4100"/>
              </a:spcBef>
              <a:spcAft>
                <a:spcPts val="0"/>
              </a:spcAft>
              <a:buClr>
                <a:srgbClr val="FFFFFF"/>
              </a:buClr>
              <a:buSzPts val="3724"/>
              <a:buFont typeface="Helvetica Neue"/>
              <a:buAutoNum type="arabicPeriod"/>
            </a:pPr>
            <a:r>
              <a:rPr b="0" i="0" lang="en-US" sz="3724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Tie, those in the tie must state Linux distros back on fourth until one fails. </a:t>
            </a:r>
            <a:endParaRPr b="0" i="0" sz="3724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672083" lvl="0" marL="672083" marR="0" rtl="0" algn="l">
              <a:spcBef>
                <a:spcPts val="4100"/>
              </a:spcBef>
              <a:spcAft>
                <a:spcPts val="0"/>
              </a:spcAft>
              <a:buClr>
                <a:srgbClr val="FFFFFF"/>
              </a:buClr>
              <a:buSzPts val="3724"/>
              <a:buFont typeface="Helvetica Neue"/>
              <a:buAutoNum type="arabicPeriod"/>
            </a:pPr>
            <a:r>
              <a:rPr b="0" i="0" lang="en-US" sz="3724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Incorrect Answer = Sticker Only.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eBoard Updates</a:t>
            </a:r>
            <a:endParaRPr/>
          </a:p>
        </p:txBody>
      </p:sp>
      <p:sp>
        <p:nvSpPr>
          <p:cNvPr id="45" name="Google Shape;45;p15"/>
          <p:cNvSpPr txBox="1"/>
          <p:nvPr>
            <p:ph idx="1" type="body"/>
          </p:nvPr>
        </p:nvSpPr>
        <p:spPr>
          <a:xfrm>
            <a:off x="952500" y="2590800"/>
            <a:ext cx="84836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81000" lvl="0" marL="3810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 with Faculty Advisor, Todd Arney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0" marL="381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eBoard will reorganize Google Drive documentation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0" marL="381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Increase Advertising Efforts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0" marL="381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Create/Revise Budget Proposal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0" marL="381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 tutorial's on how to use MTU LUG's resources</a:t>
            </a:r>
            <a:endParaRPr b="0" i="0" sz="2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81000" lvl="0" marL="381000" marR="0" rtl="0" algn="l">
              <a:spcBef>
                <a:spcPts val="38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Helvetica Neue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Guest Speakers?</a:t>
            </a:r>
            <a:endParaRPr/>
          </a:p>
        </p:txBody>
      </p:sp>
      <p:pic>
        <p:nvPicPr>
          <p:cNvPr id="46" name="Google Shape;4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76913" y="5995220"/>
            <a:ext cx="3200887" cy="37583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3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Meeting Adjourned!</a:t>
            </a:r>
            <a:endParaRPr/>
          </a:p>
        </p:txBody>
      </p:sp>
      <p:sp>
        <p:nvSpPr>
          <p:cNvPr id="157" name="Google Shape;157;p33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Remember to tell your friends to join LUG!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Next meeting will be in two weeks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1" marL="914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Feb. 12th, 2015 @ 5:00 EST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Server Maintenance</a:t>
            </a:r>
            <a:endParaRPr/>
          </a:p>
        </p:txBody>
      </p:sp>
      <p:sp>
        <p:nvSpPr>
          <p:cNvPr id="52" name="Google Shape;52;p16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updates applied successfully!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Archive needs some work...full disk...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Working on migrating IRC so Orsiris can be retired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7"/>
          <p:cNvSpPr txBox="1"/>
          <p:nvPr>
            <p:ph type="title"/>
          </p:nvPr>
        </p:nvSpPr>
        <p:spPr>
          <a:xfrm>
            <a:off x="1270000" y="673100"/>
            <a:ext cx="104648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CVE-2015-0235</a:t>
            </a:r>
            <a:endParaRPr/>
          </a:p>
        </p:txBody>
      </p:sp>
      <p:sp>
        <p:nvSpPr>
          <p:cNvPr id="58" name="Google Shape;58;p17"/>
          <p:cNvSpPr txBox="1"/>
          <p:nvPr>
            <p:ph idx="1" type="body"/>
          </p:nvPr>
        </p:nvSpPr>
        <p:spPr>
          <a:xfrm>
            <a:off x="1270000" y="5651500"/>
            <a:ext cx="104648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rPr b="0" i="0" lang="en-US" sz="3653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heap-based buffer overflow was found in </a:t>
            </a:r>
            <a:r>
              <a:rPr b="0" i="1" lang="en-US" sz="3653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__nss_hostname_digits_dots()</a:t>
            </a:r>
            <a:r>
              <a:rPr b="0" i="0" lang="en-US" sz="3653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which is used by the </a:t>
            </a:r>
            <a:r>
              <a:rPr b="0" i="1" lang="en-US" sz="3653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gethostbyname()</a:t>
            </a:r>
            <a:r>
              <a:rPr b="0" i="0" lang="en-US" sz="3653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b="0" i="1" lang="en-US" sz="3653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gethostbyname2()</a:t>
            </a:r>
            <a:r>
              <a:rPr b="0" i="0" lang="en-US" sz="3653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glibc function call. A remote attacker could use this flaw to execute arbitrary code with the permissions of the user running the application.</a:t>
            </a:r>
            <a:endParaRPr/>
          </a:p>
        </p:txBody>
      </p:sp>
      <p:pic>
        <p:nvPicPr>
          <p:cNvPr id="59" name="Google Shape;5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92337" y="2273928"/>
            <a:ext cx="4211885" cy="260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8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Who's vulnerable?</a:t>
            </a:r>
            <a:endParaRPr/>
          </a:p>
        </p:txBody>
      </p:sp>
      <p:sp>
        <p:nvSpPr>
          <p:cNvPr id="65" name="Google Shape;65;p18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279373" lvl="0" marL="279373" marR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RHEL (Red Hat Enterprise Linux) version 5.x, 6.x and 7.x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CentOS Linux version 5.x, 6.x &amp; 7.x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Ubuntu Linux version 10.04, 12.04 LTS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Debian Linux version 7.x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Linux Mint version 13.0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Fedora Linux version 19 or older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SUSE Linux Enterprise 11 and older (also OpenSuse Linux 11 or older versions).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SUSE Linux Enterprise Software Development Kit 11 SP3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SUSE Linux Enterprise Server 11 SP3 for VMware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SUSE Linux Enterprise Server 11 SP3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SUSE Linux Enterprise Server 11 SP2 LTSS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SUSE Linux Enterprise Server 11 SP1 LTSS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SUSE Linux Enterprise Server 10 SP4 LTSS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SUSE Linux Enterprise Desktop 11 SP3</a:t>
            </a:r>
            <a:endParaRPr b="0" i="0" sz="2322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79373" lvl="0" marL="279373" marR="0" rtl="0" algn="l">
              <a:lnSpc>
                <a:spcPct val="75000"/>
              </a:lnSpc>
              <a:spcBef>
                <a:spcPts val="1800"/>
              </a:spcBef>
              <a:spcAft>
                <a:spcPts val="0"/>
              </a:spcAft>
              <a:buClr>
                <a:srgbClr val="FFFFFF"/>
              </a:buClr>
              <a:buSzPts val="1742"/>
              <a:buFont typeface="Helvetica Neue"/>
              <a:buChar char="•"/>
            </a:pPr>
            <a:r>
              <a:rPr b="0" i="0" lang="en-US" sz="2322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Arch Linux glibc version &lt;= 2.18-1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Verifying vulnerability</a:t>
            </a:r>
            <a:endParaRPr/>
          </a:p>
        </p:txBody>
      </p:sp>
      <p:sp>
        <p:nvSpPr>
          <p:cNvPr id="71" name="Google Shape;71;p19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Verify install version of glibc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1" marL="914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ldd --version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Run the test C code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1" marL="914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sng" cap="none" strike="noStrike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http://www.openwall.com/lists/oss-security/2015/01/27/9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0"/>
          <p:cNvSpPr txBox="1"/>
          <p:nvPr>
            <p:ph type="title"/>
          </p:nvPr>
        </p:nvSpPr>
        <p:spPr>
          <a:xfrm>
            <a:off x="952500" y="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 glibc exploit code</a:t>
            </a:r>
            <a:endParaRPr/>
          </a:p>
        </p:txBody>
      </p:sp>
      <p:pic>
        <p:nvPicPr>
          <p:cNvPr id="77" name="Google Shape;7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27289" y="1687851"/>
            <a:ext cx="8597901" cy="79337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1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Patching</a:t>
            </a:r>
            <a:endParaRPr/>
          </a:p>
        </p:txBody>
      </p:sp>
      <p:sp>
        <p:nvSpPr>
          <p:cNvPr id="83" name="Google Shape;83;p21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Update glibc/libc version using package manager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Guide for specific OS's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1" marL="9144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sng" cap="none" strike="noStrike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http://www.cyberciti.biz/faq/cve-2015-0235-patch-ghost-on-debian-ubuntu-fedora-centos-rhel-linux/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"/>
          <p:cNvSpPr txBox="1"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LUG Patched?</a:t>
            </a:r>
            <a:endParaRPr/>
          </a:p>
        </p:txBody>
      </p:sp>
      <p:sp>
        <p:nvSpPr>
          <p:cNvPr id="89" name="Google Shape;89;p22"/>
          <p:cNvSpPr txBox="1"/>
          <p:nvPr>
            <p:ph idx="1" type="body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Yes, but reboots are needed</a:t>
            </a:r>
            <a:endParaRPr b="0" i="0" sz="38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457200" lvl="0" marL="457200" marR="0" rtl="0" algn="l">
              <a:spcBef>
                <a:spcPts val="4200"/>
              </a:spcBef>
              <a:spcAft>
                <a:spcPts val="0"/>
              </a:spcAft>
              <a:buClr>
                <a:srgbClr val="FFFFFF"/>
              </a:buClr>
              <a:buSzPts val="2850"/>
              <a:buFont typeface="Helvetica Neue"/>
              <a:buChar char="•"/>
            </a:pPr>
            <a:r>
              <a:rPr b="0" i="0" lang="en-US" sz="38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Updates and reboots will happen this Sunday @ 8:00pm-9:00pm EST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