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embeddedFontLst>
    <p:embeddedFont>
      <p:font typeface="Montserrat SemiBold"/>
      <p:regular r:id="rId34"/>
      <p:bold r:id="rId35"/>
      <p:italic r:id="rId36"/>
      <p:boldItalic r:id="rId37"/>
    </p:embeddedFont>
    <p:embeddedFont>
      <p:font typeface="Montserrat"/>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20" Type="http://schemas.openxmlformats.org/officeDocument/2006/relationships/slide" Target="slides/slide15.xml"/><Relationship Id="rId41" Type="http://schemas.openxmlformats.org/officeDocument/2006/relationships/font" Target="fonts/Montserrat-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MontserratSemiBold-bold.fntdata"/><Relationship Id="rId12" Type="http://schemas.openxmlformats.org/officeDocument/2006/relationships/slide" Target="slides/slide7.xml"/><Relationship Id="rId34" Type="http://schemas.openxmlformats.org/officeDocument/2006/relationships/font" Target="fonts/MontserratSemiBold-regular.fntdata"/><Relationship Id="rId15" Type="http://schemas.openxmlformats.org/officeDocument/2006/relationships/slide" Target="slides/slide10.xml"/><Relationship Id="rId37" Type="http://schemas.openxmlformats.org/officeDocument/2006/relationships/font" Target="fonts/MontserratSemiBold-boldItalic.fntdata"/><Relationship Id="rId14" Type="http://schemas.openxmlformats.org/officeDocument/2006/relationships/slide" Target="slides/slide9.xml"/><Relationship Id="rId36" Type="http://schemas.openxmlformats.org/officeDocument/2006/relationships/font" Target="fonts/MontserratSemiBold-italic.fntdata"/><Relationship Id="rId17" Type="http://schemas.openxmlformats.org/officeDocument/2006/relationships/slide" Target="slides/slide12.xml"/><Relationship Id="rId39" Type="http://schemas.openxmlformats.org/officeDocument/2006/relationships/font" Target="fonts/Montserrat-bold.fntdata"/><Relationship Id="rId16" Type="http://schemas.openxmlformats.org/officeDocument/2006/relationships/slide" Target="slides/slide11.xml"/><Relationship Id="rId38" Type="http://schemas.openxmlformats.org/officeDocument/2006/relationships/font" Target="fonts/Montserrat-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Gonna be presenting on how to run a Minecraft server</a:t>
            </a:r>
            <a:endParaRPr/>
          </a:p>
          <a:p>
            <a:pPr indent="0" lvl="0" marL="0" rtl="0" algn="l">
              <a:spcBef>
                <a:spcPts val="0"/>
              </a:spcBef>
              <a:spcAft>
                <a:spcPts val="0"/>
              </a:spcAft>
              <a:buNone/>
            </a:pPr>
            <a:r>
              <a:rPr lang="en"/>
              <a:t>Most importantly, how to run one that doesn’t suck (because most do)</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a12c6d347a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a12c6d347a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first of all you have to choose your operating system. It’s a bit of a </a:t>
            </a:r>
            <a:r>
              <a:rPr lang="en"/>
              <a:t>tough</a:t>
            </a:r>
            <a:r>
              <a:rPr lang="en"/>
              <a:t> choice; Windows 11 has amazing feature like Copilot integration and forced automatic updates, while also being cheaper. Windows Server is more built for servers but is a bit expensive. I spent a long time weighing the pros and cons but eventually decided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a12c6d347a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a12c6d347a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Linux (obviously, this is </a:t>
            </a:r>
            <a:r>
              <a:rPr lang="en"/>
              <a:t>the Linux users group)</a:t>
            </a:r>
            <a:endParaRPr/>
          </a:p>
          <a:p>
            <a:pPr indent="0" lvl="0" marL="0" rtl="0" algn="l">
              <a:spcBef>
                <a:spcPts val="0"/>
              </a:spcBef>
              <a:spcAft>
                <a:spcPts val="0"/>
              </a:spcAft>
              <a:buNone/>
            </a:pPr>
            <a:r>
              <a:rPr lang="en"/>
              <a:t>The distro you pick isn’t really important, just choose whatever your favorite one for servers is.</a:t>
            </a:r>
            <a:endParaRPr/>
          </a:p>
          <a:p>
            <a:pPr indent="0" lvl="0" marL="0" rtl="0" algn="l">
              <a:spcBef>
                <a:spcPts val="0"/>
              </a:spcBef>
              <a:spcAft>
                <a:spcPts val="0"/>
              </a:spcAft>
              <a:buNone/>
            </a:pPr>
            <a:r>
              <a:rPr lang="en"/>
              <a:t>Don’t run like stock desktop Ubuntu or something</a:t>
            </a:r>
            <a:endParaRPr/>
          </a:p>
          <a:p>
            <a:pPr indent="0" lvl="0" marL="0" rtl="0" algn="l">
              <a:spcBef>
                <a:spcPts val="0"/>
              </a:spcBef>
              <a:spcAft>
                <a:spcPts val="0"/>
              </a:spcAft>
              <a:buNone/>
            </a:pPr>
            <a:r>
              <a:rPr lang="en"/>
              <a:t>I ended up going with Debian; I hadn’t used it before but I’d heard good things, and it’s easy to use and quite low maintenance which is nice.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a12c6d347a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a12c6d347a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up you need to pick your Minecraft server software. There are a few main options:</a:t>
            </a:r>
            <a:br>
              <a:rPr lang="en"/>
            </a:br>
            <a:r>
              <a:rPr lang="en"/>
              <a:t>Vanilla is the stock software straight from Mojang. It’s easy to set up but lacks a lot of </a:t>
            </a:r>
            <a:r>
              <a:rPr lang="en"/>
              <a:t>customizability and there’s no mod support. There’s not really a reason to use it over the next option which is Fabric.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Fabric is a mod loader; it’s essentially just the vanilla software but with some changes to allow installing mods to alter the game. By default it has full feature parity with vanilla, so everything will work exactly the same on a Fabric server as on a vanilla one. You can change this with mods obviously but many Fabric mods aim to maintain parity themselves.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NeoForge which is basically the successor to Forge is another mod loader. It’s good if you want to play traditional modded Minecraft, with a bunch of mods that change the game a lot. There are lots of big modpacks available for it and it seems like most major mods are made for it. I don’t really do modded MC so I’m not super familiar with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Paper is a server software designed to be more “optimized” for servers. It has support for a bunch of different plugins you can install to alter the game. But it has the downside of unavoidably breaking vanilla game mechanics through its optimizations, which is really annoying to players who want to do stuff like build mob farms, or do redstone. It’s good for something like a minigame server where that stuff doesn’t matter, but using it for a survival server is a terrible idea. (Doesn’t stop people from using it anyways).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a12c6d347a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a12c6d347a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There’s a bunch of other stuff you have to do to actually set up the server. The only software requirement Minecraft really has is Java, so you need that. A lot of people don’t know this but there are faster JVMs like Azul Zing that literally just improve performance for free, so you might as well use it.</a:t>
            </a:r>
            <a:endParaRPr/>
          </a:p>
          <a:p>
            <a:pPr indent="0" lvl="0" marL="0" rtl="0" algn="l">
              <a:spcBef>
                <a:spcPts val="0"/>
              </a:spcBef>
              <a:spcAft>
                <a:spcPts val="0"/>
              </a:spcAft>
              <a:buNone/>
            </a:pPr>
            <a:r>
              <a:rPr lang="en"/>
              <a:t>You should also set up a launch script to actually run the server. It’s good to launch it in a tmux or screen session rather than running it headless so you can access the server console to run commands and stuff. I use screen but I’ve heard tmux is better; I’ll take their word for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script you need to set proper JVM args; the most important is setting the minimum and maximum memory allocation. I’ve got it set to 2GB minimum, but up to 18GB. Give it as much RAM as it’ll need; as I said before 16 gigs is plenty.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There’s also all these arguments which I mostly just stole from other sources, but they’re supposed to slightly improve performance and avoid lag spikes from garbage collection.</a:t>
            </a:r>
            <a:endParaRPr/>
          </a:p>
          <a:p>
            <a:pPr indent="0" lvl="0" marL="0" rtl="0" algn="l">
              <a:spcBef>
                <a:spcPts val="0"/>
              </a:spcBef>
              <a:spcAft>
                <a:spcPts val="0"/>
              </a:spcAft>
              <a:buNone/>
            </a:pPr>
            <a:r>
              <a:rPr lang="en"/>
              <a:t>You should also set up some sort of automation for the server. I set up a systemd service that runs the launch script on boot and restarts it automatically if it crashes (which can happen if people do something dumb like creating 30,000 TNT). Makes it nice and easy to stop/start/restart with systemd commands.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then for networking </a:t>
            </a:r>
            <a:r>
              <a:rPr lang="en"/>
              <a:t>you should open port 25565 so clients can connect to the server and set up a domain if you don’t want people to have to put in an IP. You can also set up SRV records so if you run multiple servers on different ports people can use a subdomain to connect to a specific one.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things that handle all this config for you, like this Docker container, but I prefer setting it up manually as it gives me more control and I know exactly what’s going 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a12c6d347a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a12c6d347a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also have to configure the server itself.</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a12c6d347a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a12c6d347a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the main server config file is server.properties. It has a ton of options [talk about options]</a:t>
            </a:r>
            <a:endParaRPr/>
          </a:p>
          <a:p>
            <a:pPr indent="0" lvl="0" marL="0" rtl="0" algn="l">
              <a:spcBef>
                <a:spcPts val="0"/>
              </a:spcBef>
              <a:spcAft>
                <a:spcPts val="0"/>
              </a:spcAft>
              <a:buNone/>
            </a:pPr>
            <a:r>
              <a:rPr lang="en"/>
              <a:t>If you install mods, they’ll generally put their configs in the config/ directory in some format or another. The options depend a lot on the mod.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a12c6d347a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a12c6d347a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I’ll briefly cover a few helpful mods; there are thousands but these are all ones I use on the server.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NoChatReports disables Minecraft’s chat reporting feature, which lets people report your messages to Big Brother (AKA Microsoft) and potentially get you permanently banned from joining any server. Always a good mod to have installed.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GeyserMC is a compatibility layer between Java and Bedrock Edition that lets Bedrock clients join a Java server. It’s nice as a way to make the server more accessible, since some people don’t have Java Edition (though the vast majority of players on the MC Club server have Java). Floodgate is an authentication mod that handles Bedrock authentication so people don’t have to do anything weird like linking their Java and Bedrock accounts.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Simple Voice Chat is a proximity voice chat mod that lets people talk to each other in-game. It makes the game more immersive and social and is generally just pretty fun.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Distant Horizons is a level of detail mod that allows the server to send lower resolution world data to the client for distant chunks, so the client (with the same mod installed) can see farther in the world. It’s cool, but it does generate these massive level of detail files that take up a lot of space. Our server has over 70 gigs of Distant Horizons files while the entire world file is only 50 gigs.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a12c6d347a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a12c6d347a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other stuff that’s nice to set up is a chat bridge and auto whitelist system.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chat bridge essentially just mirrors messages between Minecraft’s in-game chat and some external chat, in our case Discord. It’s a nice way to integrate the server more with whatever community you </a:t>
            </a:r>
            <a:r>
              <a:rPr lang="en"/>
              <a:t>have and let people see what’s happening on the server at a glance and talk to people. There are some existing options which you can probably just search up, but I made my own because like doing stuff myself (you may have noticed a theme here)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Automatic whitelisting lets people whitelist themselves on the server. Running a completely unwhitelisted server lets anyone join and almost always leads to griefing and other problems, since there are people scanning the entire IPv4 range for servers to join and mess with. With my auto whitelist setup, anyone in the MC Club Discord can whitelist up to two accounts on the server. With our system we’ve only had one malicious person in 2.5 months of operation. I made my own system that’s integrated with the chat bridge system, but there are also existing options.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also made a live server status message that updates in real time to show some statistics about the server and who’s currently on it. It lets people see at a glance who’s online.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a15db10df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a15db10df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optimization time. This is definitely one of the most important parts to get right with a server, because nobody wants to play on a laggy server.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a12c6d347a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a12c6d347a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first, what is lag?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Minecraft </a:t>
            </a:r>
            <a:r>
              <a:rPr lang="en"/>
              <a:t>server</a:t>
            </a:r>
            <a:r>
              <a:rPr lang="en"/>
              <a:t> ticks 20 times per second. Each gametick, all the loaded parts of the world are updated. This is the single-threaded process I talked about near the start. Each tick needs to take less than 50 milliseconds on average, or the server won’t be able to finish one tick before it’s supposed to start the other, and the game will run at less than 20 ticks per second. This causes a lot of really annoying effects (like blocks taking longer to break, getting lagged backwards randomly, mobs moving jerkily, interacting with the world taking longer) that everyone hates and you should avoid if at all possible.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biggest sources of lag, by far, are from mob spawning and entities. Minecraft’s mob spawning algorithm is not the most efficient, and every gametick it makes a spawn attempt for most eligible mobs in every loaded chunk (16x16 area) of the world. This requires checking a lot of blocks and is very laggy when lots of chunks are loaded. It gets worse the higher the server’s simulation distance is, as a higher simulation distance loads more chunks.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Entities can also be very laggy. Every tick, the server has to tick every entity by updating things like its position, velocity, applying collisions, updating its AI, and a bunch of other stuff. It gets worse the more entities you have and the more laggy the entities are. (Villagers have to do a bunch of extra checks </a:t>
            </a:r>
            <a:r>
              <a:rPr lang="en"/>
              <a:t>for stuff like workstations </a:t>
            </a:r>
            <a:r>
              <a:rPr lang="en"/>
              <a:t>and so they’re a lot more laggy than, say, an item frame entity).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Block updates are another cause of lag. This is anything changing in the world, like blocks falling, liquid flowing, or redstone updating. Redstone machines are especially laggy because redstone dust uses a very poor algorithm for updating neighboring blocks.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last cause of lag is world generation. Generating new parts of the world is a pretty complex process (I could do a 2 hour presentation on worldgen alone). If someone’s moving around very quickly it can lag the server. This is less of an issue with more powerful servers as worldgen is one of the few things that is multithreaded and so if you have 20 free CPU cores you can crunch through it extremely quickly. But for lower end servers it can be a really big problem.</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a181186df6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a181186df6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am I?</a:t>
            </a:r>
            <a:endParaRPr/>
          </a:p>
          <a:p>
            <a:pPr indent="0" lvl="0" marL="0" rtl="0" algn="l">
              <a:spcBef>
                <a:spcPts val="0"/>
              </a:spcBef>
              <a:spcAft>
                <a:spcPts val="0"/>
              </a:spcAft>
              <a:buNone/>
            </a:pPr>
            <a:r>
              <a:rPr lang="en"/>
              <a:t>President of MC club</a:t>
            </a:r>
            <a:endParaRPr/>
          </a:p>
          <a:p>
            <a:pPr indent="0" lvl="0" marL="0" rtl="0" algn="l">
              <a:spcBef>
                <a:spcPts val="0"/>
              </a:spcBef>
              <a:spcAft>
                <a:spcPts val="0"/>
              </a:spcAft>
              <a:buNone/>
            </a:pPr>
            <a:r>
              <a:rPr lang="en"/>
              <a:t>I maintain the Minecraft servers for MC club and East Hall</a:t>
            </a:r>
            <a:endParaRPr/>
          </a:p>
          <a:p>
            <a:pPr indent="0" lvl="0" marL="0" rtl="0" algn="l">
              <a:spcBef>
                <a:spcPts val="0"/>
              </a:spcBef>
              <a:spcAft>
                <a:spcPts val="0"/>
              </a:spcAft>
              <a:buNone/>
            </a:pPr>
            <a:r>
              <a:rPr lang="en"/>
              <a:t>Been hosting servers for over 6 years (since I was like 11)</a:t>
            </a:r>
            <a:endParaRPr/>
          </a:p>
          <a:p>
            <a:pPr indent="0" lvl="0" marL="0" rtl="0" algn="l">
              <a:spcBef>
                <a:spcPts val="0"/>
              </a:spcBef>
              <a:spcAft>
                <a:spcPts val="0"/>
              </a:spcAft>
              <a:buNone/>
            </a:pPr>
            <a:r>
              <a:rPr lang="en"/>
              <a:t>Playing Minecraft for most of my life</a:t>
            </a:r>
            <a:endParaRPr/>
          </a:p>
          <a:p>
            <a:pPr indent="0" lvl="0" marL="0" rtl="0" algn="l">
              <a:spcBef>
                <a:spcPts val="0"/>
              </a:spcBef>
              <a:spcAft>
                <a:spcPts val="0"/>
              </a:spcAft>
              <a:buNone/>
            </a:pPr>
            <a:r>
              <a:rPr lang="en"/>
              <a:t>So there’s a small chance I have some idea what I’m talking about</a:t>
            </a:r>
            <a:endParaRPr/>
          </a:p>
          <a:p>
            <a:pPr indent="0" lvl="0" marL="0" rtl="0" algn="l">
              <a:spcBef>
                <a:spcPts val="0"/>
              </a:spcBef>
              <a:spcAft>
                <a:spcPts val="0"/>
              </a:spcAft>
              <a:buNone/>
            </a:pPr>
            <a:r>
              <a:rPr lang="en"/>
              <a:t>You might be wondering: is this related to Linux? Great question! …</a:t>
            </a:r>
            <a:endParaRPr/>
          </a:p>
          <a:p>
            <a:pPr indent="0" lvl="0" marL="0" rtl="0" algn="l">
              <a:spcBef>
                <a:spcPts val="0"/>
              </a:spcBef>
              <a:spcAft>
                <a:spcPts val="0"/>
              </a:spcAft>
              <a:buNone/>
            </a:pPr>
            <a:r>
              <a:rPr lang="en"/>
              <a:t>Aware that some people might not know much about MC; I’ll try to explain things somewhat but please feel free to interrupt and ask questions</a:t>
            </a:r>
            <a:endParaRPr/>
          </a:p>
          <a:p>
            <a:pPr indent="0" lvl="0" marL="0" rtl="0" algn="l">
              <a:spcBef>
                <a:spcPts val="0"/>
              </a:spcBef>
              <a:spcAft>
                <a:spcPts val="0"/>
              </a:spcAft>
              <a:buNone/>
            </a:pPr>
            <a:r>
              <a:rPr lang="en"/>
              <a:t>Also some of this stuff may be kind of opinion based so beware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a12c6d347a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a12c6d347a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that you know what lag is, how do we prevent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biggest thing you can do is just turn down the server’s simulation distance. I talked about this with mob spawning, but decreasing it decreases the radius around the player that the world has to be loaded. This area scales with the square of the simulation distance so decreasing it can help massively with spawning lag. It also helps with entity lag since fewer entities will be in simulation range from a given player. It does have some disadvantages, like entities not despawning properly outside of simulation distance, but they’re pretty minor overall compared to the lag reduction.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Another thing is world pregeneration. You can generate a large part of the world around spawn so that players aren’t loading new chunks most of the time. </a:t>
            </a:r>
            <a:r>
              <a:rPr lang="en"/>
              <a:t>This significantly reduces world generation lag, since most people won’t be going super far from spawn all the time. It does have the cost of larger world files, but it’s still not too bad; MC Club’s world was pregenerated out to 8000 blocks and is still only 50GB. It can also take several hours for large worlds but you can do it ahead of time so that’s usually not a big issue.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small thing to reduce lag spikes during the world autosave is something I mentioned in server.properties: switching the server’s region file compression algorithm from DEFLATE to LZ4. LZ4 is much faster and reduces the time it takes to save the world. It does make the worlds a bit larger but the difference is pretty minor.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Finally, there are tons of mods that optimize various aspects of the game. These are the ones I use. They all preserve vanilla parity by default which as I said is important.</a:t>
            </a:r>
            <a:endParaRPr/>
          </a:p>
          <a:p>
            <a:pPr indent="0" lvl="0" marL="0" rtl="0" algn="l">
              <a:spcBef>
                <a:spcPts val="0"/>
              </a:spcBef>
              <a:spcAft>
                <a:spcPts val="0"/>
              </a:spcAft>
              <a:buNone/>
            </a:pPr>
            <a:r>
              <a:rPr lang="en"/>
              <a:t>Lithium and ServerCore do a bunch of general optimizations to various parts of the game to make it run more quickly.</a:t>
            </a:r>
            <a:endParaRPr/>
          </a:p>
          <a:p>
            <a:pPr indent="0" lvl="0" marL="0" rtl="0" algn="l">
              <a:spcBef>
                <a:spcPts val="0"/>
              </a:spcBef>
              <a:spcAft>
                <a:spcPts val="0"/>
              </a:spcAft>
              <a:buNone/>
            </a:pPr>
            <a:r>
              <a:rPr lang="en"/>
              <a:t>Concurrent Chunk Management Engine revamps the world generation engine and speeds up worldgen by an insane amount. It also makes it effectively utilize all the CPU’s cores. It basically completely eliminates worldgen lag as long as you have a pretty good CPU.</a:t>
            </a:r>
            <a:endParaRPr/>
          </a:p>
          <a:p>
            <a:pPr indent="0" lvl="0" marL="0" rtl="0" algn="l">
              <a:spcBef>
                <a:spcPts val="0"/>
              </a:spcBef>
              <a:spcAft>
                <a:spcPts val="0"/>
              </a:spcAft>
              <a:buNone/>
            </a:pPr>
            <a:r>
              <a:rPr lang="en"/>
              <a:t>ScalableLux optimizes the lighting engine, which is responsible for updating light levels in the world. It’s not a huge source of lag most of the time as it actually runs on its own thread but it’s nice to have.</a:t>
            </a:r>
            <a:endParaRPr/>
          </a:p>
          <a:p>
            <a:pPr indent="0" lvl="0" marL="0" rtl="0" algn="l">
              <a:spcBef>
                <a:spcPts val="0"/>
              </a:spcBef>
              <a:spcAft>
                <a:spcPts val="0"/>
              </a:spcAft>
              <a:buNone/>
            </a:pPr>
            <a:r>
              <a:rPr lang="en"/>
              <a:t>Krypton optimizes some things about the network stack; I’m not entirely sure what it does but we use it so yay.</a:t>
            </a:r>
            <a:endParaRPr/>
          </a:p>
          <a:p>
            <a:pPr indent="0" lvl="0" marL="0" rtl="0" algn="l">
              <a:spcBef>
                <a:spcPts val="0"/>
              </a:spcBef>
              <a:spcAft>
                <a:spcPts val="0"/>
              </a:spcAft>
              <a:buNone/>
            </a:pPr>
            <a:r>
              <a:rPr lang="en"/>
              <a:t>VMP has various optimizations that help the server run better at high player counts.</a:t>
            </a:r>
            <a:endParaRPr/>
          </a:p>
          <a:p>
            <a:pPr indent="0" lvl="0" marL="0" rtl="0" algn="l">
              <a:spcBef>
                <a:spcPts val="0"/>
              </a:spcBef>
              <a:spcAft>
                <a:spcPts val="0"/>
              </a:spcAft>
              <a:buNone/>
            </a:pPr>
            <a:r>
              <a:rPr lang="en"/>
              <a:t>Carpet and its extensions has a lot more features than optimization that are really useful, but in terms of optimization it has some spawning optimizations and optimizations for TNT explosions and extremely fast moving entities. The spawning optimizations are quite good, but the other ones aren’t really useful in most cases unless you’re building some very technical TNT cannons which are a bit out of scope for this presentation.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a181186df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a181186df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 also take steps in-game to reduce lag.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main thing is just to minimize how many entities you have loaded. You can move laggy entities you need to areas that aren’t loaded frequently by players, or just kill them. Preventing entity collisions is also super important; when a bunch of entities are packed together tightly they all have to process collisions with each other every single tick and it’s extremely laggy. People like to make overcrowded mob pens that basically just turn into lag machines.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Other lag reduction methods include spawnproofing spawnable areas to avoid the spawning of mobs that then need to be ticked themselves. If you have laggy redstone machines disabling them can also help with lag, though this isn’t too common.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can also profile the game to see what exactly is causing lag. The /profile command lets you see what’s responsible for the tick, and /profile entities shows you how laggy different types of entities are. For example, in this screenshot you can see that there are over 1,000 cows in the world responsible for 90% of the time the server takes to tick. There’s also a mod called Spark that provides very granular profiling, showing you exactly what Java </a:t>
            </a:r>
            <a:r>
              <a:rPr lang="en"/>
              <a:t>methods are responsible for the most lag. It gives you a breakdown of stack traces just like any debug profiler would. This is how I figured out my SSD was defective and causing 10 second lag spikes; the server was waiting for insane amounts of time on I/O operations.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a12c6d347a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a12c6d347a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very important aspect is actually managing the server once it’s up and running. Running a server is a fair bit of work and it’s good to </a:t>
            </a:r>
            <a:r>
              <a:rPr lang="en"/>
              <a:t>keep some stuff in mind.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a2ba35ecdc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a2ba35ecdc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of all, server administration. A big thing is to be transparent and predictable. You should communicate info about the server clearly like the mods it has and various settings you have configured. This lets people know what to expect from it. It’s also important to communicate server changes and any downtime ahead of time so people have time to prepare or talk about it. Also, it’s usually a bad idea to change core vanilla game mechanics, as it can break a lot of things like farms that people rely on. I did this by accident when I changed minecart behavior to make them a more viable form of transportation; I ended up breaking a complicated minecart-based farm and had to revert the changes.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Also, listen to people! If everyone agrees that they want something </a:t>
            </a:r>
            <a:r>
              <a:rPr lang="en"/>
              <a:t>changed on the server, you should consider it. You can run polls to assess the consensus on such things; I ran several around the start of the server. However, don’t follow their results blindly; you still need to be careful when making any changes (the minecart poll was voted against by nobody but still caused problems).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Also this might be obvious, but don’t cheat as an admin. I’ve seen plenty of server admins who will just spawn items or builds in and it’s not very fun for the players. If you’re going to be an active participant in the server it’s good to stick to playing legit. This doesn’t apply to using commands for admin purposes like looking at suspicious players or testing lag obviously. And there are some circumstances where cheating is the best choice, like when players lose items due to things like lag (which are kinda your fault as an admin). But this should be a very rare occurrence and only happen with good reason; not just because someone fell in lava and lost their stuff.</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a12c6d347a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a12c6d347a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speaking of payers, moderation is also </a:t>
            </a:r>
            <a:r>
              <a:rPr lang="en"/>
              <a:t>super important. Having clear rules and expectations for people lets them know what kind of server they’re playing on and stops most bad behavior. They don’t have to be complicated either; my rules basically just boil down to be nice, don’t cheat, and don’t lag the server.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should also effectively moderate people. If someone is acting in good faith and just doesn’t know about/understand the rules, give them a warning and move on. But if it turns into a pattern of bad behavior, or someone’s blatantly breaking the rules, you should ban them right away.</a:t>
            </a:r>
            <a:endParaRPr/>
          </a:p>
          <a:p>
            <a:pPr indent="0" lvl="0" marL="0" rtl="0" algn="l">
              <a:spcBef>
                <a:spcPts val="0"/>
              </a:spcBef>
              <a:spcAft>
                <a:spcPts val="0"/>
              </a:spcAft>
              <a:buNone/>
            </a:pPr>
            <a:r>
              <a:rPr lang="en"/>
              <a:t>This screenshot is from a guy who joined and immediately started X-raying for ancient debris. Very not suspicious tunnel.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once again whitelisting helps immensely to cut down on bad players as it puts a big restriction on who can actually play on the server (Tech students or their friends).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a2ba35ecdc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a2ba35ecdc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most importantly, have fun! Minecraft! Yay! Just because you’re the admin doesn’t mean you can’t have fun too.</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a2e037def8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a2e037def8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Anyways time for a live demo of sorts where I show off my setup</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a2e037def8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a2e037def8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don’t have the server here, obviously, so here’s a picture of it just before it was moved to Dillman Hall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SSH into server</a:t>
            </a:r>
            <a:endParaRPr/>
          </a:p>
          <a:p>
            <a:pPr indent="0" lvl="0" marL="0" rtl="0" algn="l">
              <a:spcBef>
                <a:spcPts val="0"/>
              </a:spcBef>
              <a:spcAft>
                <a:spcPts val="0"/>
              </a:spcAft>
              <a:buNone/>
            </a:pPr>
            <a:r>
              <a:rPr lang="en"/>
              <a:t>Show off server directory and scripts and Discord bot and world backups</a:t>
            </a:r>
            <a:endParaRPr/>
          </a:p>
          <a:p>
            <a:pPr indent="0" lvl="0" marL="0" rtl="0" algn="l">
              <a:spcBef>
                <a:spcPts val="0"/>
              </a:spcBef>
              <a:spcAft>
                <a:spcPts val="0"/>
              </a:spcAft>
              <a:buNone/>
            </a:pPr>
            <a:r>
              <a:rPr lang="en"/>
              <a:t>Show off systemd service</a:t>
            </a:r>
            <a:endParaRPr/>
          </a:p>
          <a:p>
            <a:pPr indent="0" lvl="0" marL="0" rtl="0" algn="l">
              <a:spcBef>
                <a:spcPts val="0"/>
              </a:spcBef>
              <a:spcAft>
                <a:spcPts val="0"/>
              </a:spcAft>
              <a:buNone/>
            </a:pPr>
            <a:r>
              <a:rPr lang="en"/>
              <a:t>Show off actual server directory and server.properties and mods and stuff</a:t>
            </a:r>
            <a:endParaRPr/>
          </a:p>
          <a:p>
            <a:pPr indent="0" lvl="0" marL="0" rtl="0" algn="l">
              <a:spcBef>
                <a:spcPts val="0"/>
              </a:spcBef>
              <a:spcAft>
                <a:spcPts val="0"/>
              </a:spcAft>
              <a:buNone/>
            </a:pPr>
            <a:r>
              <a:rPr lang="en"/>
              <a:t>Show off server console</a:t>
            </a:r>
            <a:endParaRPr/>
          </a:p>
          <a:p>
            <a:pPr indent="0" lvl="0" marL="0" rtl="0" algn="l">
              <a:spcBef>
                <a:spcPts val="0"/>
              </a:spcBef>
              <a:spcAft>
                <a:spcPts val="0"/>
              </a:spcAft>
              <a:buNone/>
            </a:pPr>
            <a:r>
              <a:rPr lang="en"/>
              <a:t>Log into server and look around a bit</a:t>
            </a:r>
            <a:endParaRPr/>
          </a:p>
          <a:p>
            <a:pPr indent="0" lvl="0" marL="0" rtl="0" algn="l">
              <a:spcBef>
                <a:spcPts val="0"/>
              </a:spcBef>
              <a:spcAft>
                <a:spcPts val="0"/>
              </a:spcAft>
              <a:buNone/>
            </a:pPr>
            <a:r>
              <a:rPr lang="en"/>
              <a:t>Show off profiling</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a181186df6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a181186df6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Anyways that’s the end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3a2ba35ecdc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3a2ba35ecdc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I’ll be going over 5 main aspects of running a Minecraft server: the hardware, the software, configuring it, optimizing it, and managing it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a12c6d347a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a12c6d347a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and arguably most important thing to consider is hardware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a12c6d347a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a12c6d347a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Two main directions to go with hardware: self hosting or hosting services</a:t>
            </a:r>
            <a:endParaRPr/>
          </a:p>
          <a:p>
            <a:pPr indent="0" lvl="0" marL="0" rtl="0" algn="l">
              <a:spcBef>
                <a:spcPts val="0"/>
              </a:spcBef>
              <a:spcAft>
                <a:spcPts val="0"/>
              </a:spcAft>
              <a:buNone/>
            </a:pPr>
            <a:r>
              <a:rPr lang="en"/>
              <a:t>Hosting services are online services that will run your server for you. Generally a lot easier to set up, but quite expensive ($100-300 for a good server). Cheap or even free options: fine if you have like 3 friends you want to play with, terrible for anything bigger</a:t>
            </a:r>
            <a:endParaRPr/>
          </a:p>
          <a:p>
            <a:pPr indent="0" lvl="0" marL="0" rtl="0" algn="l">
              <a:spcBef>
                <a:spcPts val="0"/>
              </a:spcBef>
              <a:spcAft>
                <a:spcPts val="0"/>
              </a:spcAft>
              <a:buNone/>
            </a:pPr>
            <a:r>
              <a:rPr lang="en"/>
              <a:t>Other option is to self-host. Requires a lot more knowledge and effort, has a higher initial cost. But operating cost is just electricity (free if it’s just in a closet at MTU) and performance can be very good at reasonable budgets. There’s also a lot more customization possible for it.</a:t>
            </a:r>
            <a:endParaRPr/>
          </a:p>
          <a:p>
            <a:pPr indent="0" lvl="0" marL="0" rtl="0" algn="l">
              <a:spcBef>
                <a:spcPts val="0"/>
              </a:spcBef>
              <a:spcAft>
                <a:spcPts val="0"/>
              </a:spcAft>
              <a:buNone/>
            </a:pPr>
            <a:r>
              <a:rPr lang="en"/>
              <a:t>As a comparison: MC club server was $830. A similar server from a hosting service would be about $150/month. After 6 months you’ve paid more than the cost of the server.</a:t>
            </a:r>
            <a:endParaRPr/>
          </a:p>
          <a:p>
            <a:pPr indent="0" lvl="0" marL="0" rtl="0" algn="l">
              <a:spcBef>
                <a:spcPts val="0"/>
              </a:spcBef>
              <a:spcAft>
                <a:spcPts val="0"/>
              </a:spcAft>
              <a:buNone/>
            </a:pPr>
            <a:r>
              <a:rPr lang="en"/>
              <a:t>So generally self hosting is going to be your best option if you want your server to both not suck and have it stick around long term (even if you don’t have a constant source of income)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a15db10df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a15db10df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Most important hardware component is CPU</a:t>
            </a:r>
            <a:endParaRPr/>
          </a:p>
          <a:p>
            <a:pPr indent="0" lvl="0" marL="0" rtl="0" algn="l">
              <a:spcBef>
                <a:spcPts val="0"/>
              </a:spcBef>
              <a:spcAft>
                <a:spcPts val="0"/>
              </a:spcAft>
              <a:buNone/>
            </a:pPr>
            <a:r>
              <a:rPr lang="en"/>
              <a:t>Might be tempted to run it on a server; this is almost always a bad idea. Minecraft servers run much better on desktop CPUs</a:t>
            </a:r>
            <a:endParaRPr/>
          </a:p>
          <a:p>
            <a:pPr indent="0" lvl="0" marL="0" rtl="0" algn="l">
              <a:spcBef>
                <a:spcPts val="0"/>
              </a:spcBef>
              <a:spcAft>
                <a:spcPts val="0"/>
              </a:spcAft>
              <a:buNone/>
            </a:pPr>
            <a:r>
              <a:rPr lang="en"/>
              <a:t>The reason for this is Minecraft servers are </a:t>
            </a:r>
            <a:r>
              <a:rPr lang="en"/>
              <a:t>overwhelmingly single threaded. The main game loop that updates (or “ticks”) the world happens on one thread and that’s almost always the server bottleneck. (Which is bad game design but what are you gonna do)</a:t>
            </a:r>
            <a:endParaRPr/>
          </a:p>
          <a:p>
            <a:pPr indent="0" lvl="0" marL="0" rtl="0" algn="l">
              <a:spcBef>
                <a:spcPts val="0"/>
              </a:spcBef>
              <a:spcAft>
                <a:spcPts val="0"/>
              </a:spcAft>
              <a:buNone/>
            </a:pPr>
            <a:r>
              <a:rPr lang="en"/>
              <a:t>Server CPUs are usually designed to have lots of less powerful cores for multithreaded stuff (more processing power for cheaper) since most server workloads are multithreaded</a:t>
            </a:r>
            <a:endParaRPr/>
          </a:p>
          <a:p>
            <a:pPr indent="0" lvl="0" marL="0" rtl="0" algn="l">
              <a:spcBef>
                <a:spcPts val="0"/>
              </a:spcBef>
              <a:spcAft>
                <a:spcPts val="0"/>
              </a:spcAft>
              <a:buNone/>
            </a:pPr>
            <a:r>
              <a:rPr lang="en"/>
              <a:t>Desktop CPUs have much better single-threaded performance which makes them good for running a server.</a:t>
            </a:r>
            <a:endParaRPr/>
          </a:p>
          <a:p>
            <a:pPr indent="0" lvl="0" marL="0" rtl="0" algn="l">
              <a:spcBef>
                <a:spcPts val="0"/>
              </a:spcBef>
              <a:spcAft>
                <a:spcPts val="0"/>
              </a:spcAft>
              <a:buNone/>
            </a:pPr>
            <a:r>
              <a:rPr lang="en"/>
              <a:t>MC Club server uses an Intel Core Ultra 7 265K, which cost only $260 and is 10th place for single-threaded performance on PassMark.</a:t>
            </a:r>
            <a:endParaRPr/>
          </a:p>
          <a:p>
            <a:pPr indent="0" lvl="0" marL="0" rtl="0" algn="l">
              <a:spcBef>
                <a:spcPts val="0"/>
              </a:spcBef>
              <a:spcAft>
                <a:spcPts val="0"/>
              </a:spcAft>
              <a:buNone/>
            </a:pPr>
            <a:r>
              <a:rPr lang="en"/>
              <a:t>Intel is still mostly the better option for this especially at lower price ranges (as long as your CPU doesn’t blow up, but it seems like they mostly got that figured out)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a12c6d347a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a12c6d347a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also need memory for your server. MC is really not that memory intensive so 16 gigs is more than enough for running a single server, even if you have like 50 people on. </a:t>
            </a:r>
            <a:r>
              <a:rPr lang="en">
                <a:solidFill>
                  <a:schemeClr val="dk1"/>
                </a:solidFill>
              </a:rPr>
              <a:t>You’ll be </a:t>
            </a:r>
            <a:r>
              <a:rPr lang="en">
                <a:solidFill>
                  <a:schemeClr val="dk1"/>
                </a:solidFill>
              </a:rPr>
              <a:t>hitting your CPU bottlenecks before you start running out of memory in almost all cases.</a:t>
            </a:r>
            <a:endParaRPr>
              <a:solidFill>
                <a:schemeClr val="dk1"/>
              </a:solidFill>
            </a:endParaRPr>
          </a:p>
          <a:p>
            <a:pPr indent="0" lvl="0" marL="0" rtl="0" algn="l">
              <a:spcBef>
                <a:spcPts val="0"/>
              </a:spcBef>
              <a:spcAft>
                <a:spcPts val="0"/>
              </a:spcAft>
              <a:buNone/>
            </a:pPr>
            <a:r>
              <a:rPr lang="en">
                <a:solidFill>
                  <a:schemeClr val="dk1"/>
                </a:solidFill>
              </a:rPr>
              <a:t>But most CPUs have a lot more than one thread, and since MC only really uses one you can run quite a few servers while maintaining good performance on all of them. But that requires memory for each server, so if you’re doing that you could go for 32 or 64 gigs.</a:t>
            </a:r>
            <a:endParaRPr>
              <a:solidFill>
                <a:schemeClr val="dk1"/>
              </a:solidFill>
            </a:endParaRPr>
          </a:p>
          <a:p>
            <a:pPr indent="0" lvl="0" marL="0" rtl="0" algn="l">
              <a:spcBef>
                <a:spcPts val="0"/>
              </a:spcBef>
              <a:spcAft>
                <a:spcPts val="0"/>
              </a:spcAft>
              <a:buNone/>
            </a:pPr>
            <a:r>
              <a:rPr lang="en">
                <a:solidFill>
                  <a:schemeClr val="dk1"/>
                </a:solidFill>
              </a:rPr>
              <a:t>The Minecraft Club server has 32 gigs, which was pretty cheap (as thankfully we got it before the price of RAM went completely insane) and is plenty for running our server, as well as one East Hall paid us to run, and some smaller temporary servers when necessary.</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a12c6d347a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a12c6d347a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also obviously need storage and networking.</a:t>
            </a:r>
            <a:endParaRPr/>
          </a:p>
          <a:p>
            <a:pPr indent="0" lvl="0" marL="0" rtl="0" algn="l">
              <a:spcBef>
                <a:spcPts val="0"/>
              </a:spcBef>
              <a:spcAft>
                <a:spcPts val="0"/>
              </a:spcAft>
              <a:buNone/>
            </a:pPr>
            <a:r>
              <a:rPr lang="en"/>
              <a:t>For storage, it’s important that it’s fast and has low latency. Minecraft needs to load and save world data as players move around in the world and if your storage sucks it’ll cause huge lag spikes.</a:t>
            </a:r>
            <a:endParaRPr/>
          </a:p>
          <a:p>
            <a:pPr indent="0" lvl="0" marL="0" rtl="0" algn="l">
              <a:spcBef>
                <a:spcPts val="0"/>
              </a:spcBef>
              <a:spcAft>
                <a:spcPts val="0"/>
              </a:spcAft>
              <a:buClr>
                <a:schemeClr val="dk1"/>
              </a:buClr>
              <a:buSzPts val="1100"/>
              <a:buFont typeface="Arial"/>
              <a:buNone/>
            </a:pPr>
            <a:r>
              <a:rPr lang="en">
                <a:solidFill>
                  <a:schemeClr val="dk1"/>
                </a:solidFill>
              </a:rPr>
              <a:t>NVME drives are best for this, SATA SSDs are fine, but whatever you do don’t put the Minecraft world on a hard drive. </a:t>
            </a:r>
            <a:endParaRPr>
              <a:solidFill>
                <a:schemeClr val="dk1"/>
              </a:solidFill>
            </a:endParaRPr>
          </a:p>
          <a:p>
            <a:pPr indent="0" lvl="0" marL="0" rtl="0" algn="l">
              <a:spcBef>
                <a:spcPts val="0"/>
              </a:spcBef>
              <a:spcAft>
                <a:spcPts val="0"/>
              </a:spcAft>
              <a:buNone/>
            </a:pPr>
            <a:r>
              <a:rPr lang="en"/>
              <a:t>We originally had a defective SSD that would randomly take like 300ms for some writes, and it was causing the server to freeze for a solid 10 seconds every 5 minutes when the world saved. With </a:t>
            </a:r>
            <a:r>
              <a:rPr lang="en"/>
              <a:t>a proper drive it’s a fraction of a second at most.</a:t>
            </a:r>
            <a:endParaRPr/>
          </a:p>
          <a:p>
            <a:pPr indent="0" lvl="0" marL="0" rtl="0" algn="l">
              <a:spcBef>
                <a:spcPts val="0"/>
              </a:spcBef>
              <a:spcAft>
                <a:spcPts val="0"/>
              </a:spcAft>
              <a:buNone/>
            </a:pPr>
            <a:r>
              <a:rPr lang="en"/>
              <a:t>Minecraft worlds aren’t all that large; the MC club world is only 50GB. But if you want to store backups (which you should) or use mods that use a lot of storage (which I’ll get to) you’ll probably want a few hundred gigs set aside.</a:t>
            </a:r>
            <a:endParaRPr/>
          </a:p>
          <a:p>
            <a:pPr indent="0" lvl="0" marL="0" rtl="0" algn="l">
              <a:spcBef>
                <a:spcPts val="0"/>
              </a:spcBef>
              <a:spcAft>
                <a:spcPts val="0"/>
              </a:spcAft>
              <a:buNone/>
            </a:pPr>
            <a:r>
              <a:rPr lang="en"/>
              <a:t>The MC Club server has a 2TB NVME drive that cost like $120.</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terms of networking, it’s important that your connection is stable and has low latency. Minecraft isn’t super latency sensitive; as long as people’s ping to the server is under 50ms nobody is going to notice, but it does get annoying when it’s higher. An unstable connection is even worse as that causes unpredictable lag.</a:t>
            </a:r>
            <a:endParaRPr/>
          </a:p>
          <a:p>
            <a:pPr indent="0" lvl="0" marL="0" rtl="0" algn="l">
              <a:spcBef>
                <a:spcPts val="0"/>
              </a:spcBef>
              <a:spcAft>
                <a:spcPts val="0"/>
              </a:spcAft>
              <a:buNone/>
            </a:pPr>
            <a:r>
              <a:rPr lang="en"/>
              <a:t>Networking speed isn’t super important as MC doesn’t send a ton of data; symmetrical 100 megabit is plenty for reasonable use cases. If you have an asymmetric connection with like 10 megabit upload you’re gonna struggle.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a12c6d347a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a12c6d347a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That’s pretty much it for hardware, so onto software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7.png"/><Relationship Id="rId10" Type="http://schemas.openxmlformats.org/officeDocument/2006/relationships/image" Target="../media/image58.png"/><Relationship Id="rId9" Type="http://schemas.openxmlformats.org/officeDocument/2006/relationships/image" Target="../media/image42.png"/><Relationship Id="rId5" Type="http://schemas.openxmlformats.org/officeDocument/2006/relationships/image" Target="../media/image32.png"/><Relationship Id="rId6" Type="http://schemas.openxmlformats.org/officeDocument/2006/relationships/image" Target="../media/image21.png"/><Relationship Id="rId7" Type="http://schemas.openxmlformats.org/officeDocument/2006/relationships/image" Target="../media/image35.png"/><Relationship Id="rId8"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8.png"/><Relationship Id="rId4" Type="http://schemas.openxmlformats.org/officeDocument/2006/relationships/image" Target="../media/image40.png"/><Relationship Id="rId5" Type="http://schemas.openxmlformats.org/officeDocument/2006/relationships/image" Target="../media/image43.png"/><Relationship Id="rId6"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6.png"/><Relationship Id="rId4" Type="http://schemas.openxmlformats.org/officeDocument/2006/relationships/image" Target="../media/image31.png"/><Relationship Id="rId5" Type="http://schemas.openxmlformats.org/officeDocument/2006/relationships/image" Target="../media/image30.png"/><Relationship Id="rId6" Type="http://schemas.openxmlformats.org/officeDocument/2006/relationships/image" Target="../media/image51.png"/><Relationship Id="rId7"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image" Target="../media/image37.png"/><Relationship Id="rId6"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1.png"/><Relationship Id="rId4" Type="http://schemas.openxmlformats.org/officeDocument/2006/relationships/image" Target="../media/image28.png"/><Relationship Id="rId5"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7.png"/><Relationship Id="rId4" Type="http://schemas.openxmlformats.org/officeDocument/2006/relationships/image" Target="../media/image49.png"/><Relationship Id="rId5" Type="http://schemas.openxmlformats.org/officeDocument/2006/relationships/image" Target="../media/image6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3.png"/><Relationship Id="rId4" Type="http://schemas.openxmlformats.org/officeDocument/2006/relationships/image" Target="../media/image48.png"/><Relationship Id="rId5"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5.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5.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67.png"/><Relationship Id="rId4" Type="http://schemas.openxmlformats.org/officeDocument/2006/relationships/image" Target="../media/image62.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4.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6.png"/><Relationship Id="rId6" Type="http://schemas.openxmlformats.org/officeDocument/2006/relationships/image" Target="../media/image6.png"/><Relationship Id="rId7" Type="http://schemas.openxmlformats.org/officeDocument/2006/relationships/image" Target="../media/image13.png"/><Relationship Id="rId8"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19.png"/><Relationship Id="rId5" Type="http://schemas.openxmlformats.org/officeDocument/2006/relationships/image" Target="../media/image18.png"/><Relationship Id="rId6"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mt="32000"/>
          </a:blip>
          <a:stretch>
            <a:fillRect/>
          </a:stretch>
        </p:blipFill>
        <p:spPr>
          <a:xfrm>
            <a:off x="0" y="0"/>
            <a:ext cx="9144003" cy="5143501"/>
          </a:xfrm>
          <a:prstGeom prst="rect">
            <a:avLst/>
          </a:prstGeom>
          <a:noFill/>
          <a:ln>
            <a:noFill/>
          </a:ln>
        </p:spPr>
      </p:pic>
      <p:sp>
        <p:nvSpPr>
          <p:cNvPr id="55" name="Google Shape;55;p13"/>
          <p:cNvSpPr txBox="1"/>
          <p:nvPr>
            <p:ph type="ctrTitle"/>
          </p:nvPr>
        </p:nvSpPr>
        <p:spPr>
          <a:xfrm>
            <a:off x="311700" y="1236153"/>
            <a:ext cx="8520600" cy="933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sz="4500">
                <a:solidFill>
                  <a:schemeClr val="lt1"/>
                </a:solidFill>
                <a:latin typeface="Montserrat SemiBold"/>
                <a:ea typeface="Montserrat SemiBold"/>
                <a:cs typeface="Montserrat SemiBold"/>
                <a:sym typeface="Montserrat SemiBold"/>
              </a:rPr>
              <a:t>How to run a Minecraft server</a:t>
            </a:r>
            <a:endParaRPr sz="4500">
              <a:solidFill>
                <a:schemeClr val="lt1"/>
              </a:solidFill>
              <a:latin typeface="Montserrat SemiBold"/>
              <a:ea typeface="Montserrat SemiBold"/>
              <a:cs typeface="Montserrat SemiBold"/>
              <a:sym typeface="Montserrat SemiBold"/>
            </a:endParaRPr>
          </a:p>
        </p:txBody>
      </p:sp>
      <p:sp>
        <p:nvSpPr>
          <p:cNvPr id="56" name="Google Shape;56;p13"/>
          <p:cNvSpPr txBox="1"/>
          <p:nvPr>
            <p:ph idx="1" type="subTitle"/>
          </p:nvPr>
        </p:nvSpPr>
        <p:spPr>
          <a:xfrm>
            <a:off x="270025" y="3050069"/>
            <a:ext cx="8520600" cy="64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lt1"/>
                </a:solidFill>
                <a:latin typeface="Montserrat"/>
                <a:ea typeface="Montserrat"/>
                <a:cs typeface="Montserrat"/>
                <a:sym typeface="Montserrat"/>
              </a:rPr>
              <a:t>Max</a:t>
            </a:r>
            <a:endParaRPr>
              <a:solidFill>
                <a:schemeClr val="lt1"/>
              </a:solidFill>
              <a:latin typeface="Montserrat"/>
              <a:ea typeface="Montserrat"/>
              <a:cs typeface="Montserrat"/>
              <a:sym typeface="Montserrat"/>
            </a:endParaRPr>
          </a:p>
        </p:txBody>
      </p:sp>
      <p:sp>
        <p:nvSpPr>
          <p:cNvPr id="57" name="Google Shape;57;p13"/>
          <p:cNvSpPr txBox="1"/>
          <p:nvPr/>
        </p:nvSpPr>
        <p:spPr>
          <a:xfrm>
            <a:off x="5849394" y="2097969"/>
            <a:ext cx="3312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latin typeface="Montserrat"/>
                <a:ea typeface="Montserrat"/>
                <a:cs typeface="Montserrat"/>
                <a:sym typeface="Montserrat"/>
              </a:rPr>
              <a:t>(that doesn’t suck)</a:t>
            </a:r>
            <a:endParaRPr sz="1800">
              <a:solidFill>
                <a:schemeClr val="l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38" name="Shape 138"/>
        <p:cNvGrpSpPr/>
        <p:nvPr/>
      </p:nvGrpSpPr>
      <p:grpSpPr>
        <a:xfrm>
          <a:off x="0" y="0"/>
          <a:ext cx="0" cy="0"/>
          <a:chOff x="0" y="0"/>
          <a:chExt cx="0" cy="0"/>
        </a:xfrm>
      </p:grpSpPr>
      <p:sp>
        <p:nvSpPr>
          <p:cNvPr id="139" name="Google Shape;139;p22"/>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Montserrat SemiBold"/>
                <a:ea typeface="Montserrat SemiBold"/>
                <a:cs typeface="Montserrat SemiBold"/>
                <a:sym typeface="Montserrat SemiBold"/>
              </a:rPr>
              <a:t>Operating System</a:t>
            </a:r>
            <a:endParaRPr>
              <a:solidFill>
                <a:schemeClr val="lt1"/>
              </a:solidFill>
              <a:latin typeface="Montserrat SemiBold"/>
              <a:ea typeface="Montserrat SemiBold"/>
              <a:cs typeface="Montserrat SemiBold"/>
              <a:sym typeface="Montserrat SemiBold"/>
            </a:endParaRPr>
          </a:p>
        </p:txBody>
      </p:sp>
      <p:pic>
        <p:nvPicPr>
          <p:cNvPr id="140" name="Google Shape;140;p22"/>
          <p:cNvPicPr preferRelativeResize="0"/>
          <p:nvPr/>
        </p:nvPicPr>
        <p:blipFill rotWithShape="1">
          <a:blip r:embed="rId3">
            <a:alphaModFix/>
          </a:blip>
          <a:srcRect b="39162" l="21317" r="20661" t="38970"/>
          <a:stretch/>
        </p:blipFill>
        <p:spPr>
          <a:xfrm>
            <a:off x="3649100" y="3847326"/>
            <a:ext cx="5305199" cy="1124175"/>
          </a:xfrm>
          <a:prstGeom prst="rect">
            <a:avLst/>
          </a:prstGeom>
          <a:noFill/>
          <a:ln>
            <a:noFill/>
          </a:ln>
        </p:spPr>
      </p:pic>
      <p:pic>
        <p:nvPicPr>
          <p:cNvPr id="141" name="Google Shape;141;p22"/>
          <p:cNvPicPr preferRelativeResize="0"/>
          <p:nvPr/>
        </p:nvPicPr>
        <p:blipFill rotWithShape="1">
          <a:blip r:embed="rId4">
            <a:alphaModFix/>
          </a:blip>
          <a:srcRect b="0" l="18674" r="19282" t="0"/>
          <a:stretch/>
        </p:blipFill>
        <p:spPr>
          <a:xfrm>
            <a:off x="251650" y="2071025"/>
            <a:ext cx="3117775" cy="2900474"/>
          </a:xfrm>
          <a:prstGeom prst="rect">
            <a:avLst/>
          </a:prstGeom>
          <a:noFill/>
          <a:ln>
            <a:noFill/>
          </a:ln>
        </p:spPr>
      </p:pic>
      <p:pic>
        <p:nvPicPr>
          <p:cNvPr id="142" name="Google Shape;142;p22"/>
          <p:cNvPicPr preferRelativeResize="0"/>
          <p:nvPr/>
        </p:nvPicPr>
        <p:blipFill>
          <a:blip r:embed="rId5">
            <a:alphaModFix/>
          </a:blip>
          <a:stretch>
            <a:fillRect/>
          </a:stretch>
        </p:blipFill>
        <p:spPr>
          <a:xfrm>
            <a:off x="5684050" y="140213"/>
            <a:ext cx="3270252" cy="1534525"/>
          </a:xfrm>
          <a:prstGeom prst="rect">
            <a:avLst/>
          </a:prstGeom>
          <a:noFill/>
          <a:ln>
            <a:noFill/>
          </a:ln>
        </p:spPr>
      </p:pic>
      <p:pic>
        <p:nvPicPr>
          <p:cNvPr id="143" name="Google Shape;143;p22"/>
          <p:cNvPicPr preferRelativeResize="0"/>
          <p:nvPr/>
        </p:nvPicPr>
        <p:blipFill>
          <a:blip r:embed="rId6">
            <a:alphaModFix/>
          </a:blip>
          <a:stretch>
            <a:fillRect/>
          </a:stretch>
        </p:blipFill>
        <p:spPr>
          <a:xfrm>
            <a:off x="6321675" y="1797948"/>
            <a:ext cx="2246075" cy="1896875"/>
          </a:xfrm>
          <a:prstGeom prst="rect">
            <a:avLst/>
          </a:prstGeom>
          <a:noFill/>
          <a:ln>
            <a:noFill/>
          </a:ln>
        </p:spPr>
      </p:pic>
      <p:pic>
        <p:nvPicPr>
          <p:cNvPr id="144" name="Google Shape;144;p22"/>
          <p:cNvPicPr preferRelativeResize="0"/>
          <p:nvPr/>
        </p:nvPicPr>
        <p:blipFill rotWithShape="1">
          <a:blip r:embed="rId7">
            <a:alphaModFix/>
          </a:blip>
          <a:srcRect b="0" l="21522" r="25124" t="0"/>
          <a:stretch/>
        </p:blipFill>
        <p:spPr>
          <a:xfrm>
            <a:off x="3921485" y="2071027"/>
            <a:ext cx="1877164" cy="1623799"/>
          </a:xfrm>
          <a:prstGeom prst="rect">
            <a:avLst/>
          </a:prstGeom>
          <a:noFill/>
          <a:ln>
            <a:noFill/>
          </a:ln>
        </p:spPr>
      </p:pic>
      <p:pic>
        <p:nvPicPr>
          <p:cNvPr id="145" name="Google Shape;145;p22"/>
          <p:cNvPicPr preferRelativeResize="0"/>
          <p:nvPr/>
        </p:nvPicPr>
        <p:blipFill>
          <a:blip r:embed="rId8">
            <a:alphaModFix/>
          </a:blip>
          <a:stretch>
            <a:fillRect/>
          </a:stretch>
        </p:blipFill>
        <p:spPr>
          <a:xfrm>
            <a:off x="4892287" y="140218"/>
            <a:ext cx="791762" cy="791749"/>
          </a:xfrm>
          <a:prstGeom prst="rect">
            <a:avLst/>
          </a:prstGeom>
          <a:noFill/>
          <a:ln>
            <a:noFill/>
          </a:ln>
        </p:spPr>
      </p:pic>
      <p:pic>
        <p:nvPicPr>
          <p:cNvPr id="146" name="Google Shape;146;p22"/>
          <p:cNvPicPr preferRelativeResize="0"/>
          <p:nvPr/>
        </p:nvPicPr>
        <p:blipFill rotWithShape="1">
          <a:blip r:embed="rId9">
            <a:alphaModFix/>
          </a:blip>
          <a:srcRect b="15439" l="29833" r="27042" t="13147"/>
          <a:stretch/>
        </p:blipFill>
        <p:spPr>
          <a:xfrm>
            <a:off x="4461625" y="1172625"/>
            <a:ext cx="796875" cy="791750"/>
          </a:xfrm>
          <a:prstGeom prst="rect">
            <a:avLst/>
          </a:prstGeom>
          <a:noFill/>
          <a:ln>
            <a:noFill/>
          </a:ln>
        </p:spPr>
      </p:pic>
      <p:pic>
        <p:nvPicPr>
          <p:cNvPr id="147" name="Google Shape;147;p22"/>
          <p:cNvPicPr preferRelativeResize="0"/>
          <p:nvPr/>
        </p:nvPicPr>
        <p:blipFill rotWithShape="1">
          <a:blip r:embed="rId10">
            <a:alphaModFix/>
          </a:blip>
          <a:srcRect b="38990" l="0" r="0" t="36475"/>
          <a:stretch/>
        </p:blipFill>
        <p:spPr>
          <a:xfrm>
            <a:off x="251649" y="922726"/>
            <a:ext cx="3825300" cy="938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51" name="Shape 151"/>
        <p:cNvGrpSpPr/>
        <p:nvPr/>
      </p:nvGrpSpPr>
      <p:grpSpPr>
        <a:xfrm>
          <a:off x="0" y="0"/>
          <a:ext cx="0" cy="0"/>
          <a:chOff x="0" y="0"/>
          <a:chExt cx="0" cy="0"/>
        </a:xfrm>
      </p:grpSpPr>
      <p:sp>
        <p:nvSpPr>
          <p:cNvPr id="152" name="Google Shape;152;p23"/>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Montserrat SemiBold"/>
                <a:ea typeface="Montserrat SemiBold"/>
                <a:cs typeface="Montserrat SemiBold"/>
                <a:sym typeface="Montserrat SemiBold"/>
              </a:rPr>
              <a:t>Linux (duh)</a:t>
            </a:r>
            <a:endParaRPr>
              <a:solidFill>
                <a:schemeClr val="lt1"/>
              </a:solidFill>
              <a:latin typeface="Montserrat SemiBold"/>
              <a:ea typeface="Montserrat SemiBold"/>
              <a:cs typeface="Montserrat SemiBold"/>
              <a:sym typeface="Montserrat SemiBold"/>
            </a:endParaRPr>
          </a:p>
        </p:txBody>
      </p:sp>
      <p:sp>
        <p:nvSpPr>
          <p:cNvPr id="153" name="Google Shape;153;p23"/>
          <p:cNvSpPr txBox="1"/>
          <p:nvPr>
            <p:ph idx="1" type="body"/>
          </p:nvPr>
        </p:nvSpPr>
        <p:spPr>
          <a:xfrm>
            <a:off x="235500" y="599125"/>
            <a:ext cx="4903500" cy="4302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solidFill>
                  <a:schemeClr val="lt1"/>
                </a:solidFill>
                <a:latin typeface="Montserrat"/>
                <a:ea typeface="Montserrat"/>
                <a:cs typeface="Montserrat"/>
                <a:sym typeface="Montserrat"/>
              </a:rPr>
              <a:t>What distro?</a:t>
            </a:r>
            <a:endParaRPr sz="1600">
              <a:solidFill>
                <a:schemeClr val="lt1"/>
              </a:solidFill>
              <a:latin typeface="Montserrat"/>
              <a:ea typeface="Montserrat"/>
              <a:cs typeface="Montserrat"/>
              <a:sym typeface="Montserrat"/>
            </a:endParaRPr>
          </a:p>
          <a:p>
            <a:pPr indent="-330200" lvl="0" marL="457200" rtl="0" algn="l">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Doesn’t really matter, pick your favorite</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Something stable and meant for servers</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Don’t like run a desktop environment</a:t>
            </a:r>
            <a:endParaRPr sz="1600">
              <a:solidFill>
                <a:schemeClr val="lt1"/>
              </a:solidFill>
              <a:latin typeface="Montserrat"/>
              <a:ea typeface="Montserrat"/>
              <a:cs typeface="Montserrat"/>
              <a:sym typeface="Montserrat"/>
            </a:endParaRPr>
          </a:p>
          <a:p>
            <a:pPr indent="0" lvl="0" marL="0" rtl="0" algn="l">
              <a:spcBef>
                <a:spcPts val="1200"/>
              </a:spcBef>
              <a:spcAft>
                <a:spcPts val="1200"/>
              </a:spcAft>
              <a:buNone/>
            </a:pPr>
            <a:r>
              <a:rPr lang="en" sz="1600">
                <a:solidFill>
                  <a:schemeClr val="lt1"/>
                </a:solidFill>
                <a:latin typeface="Montserrat"/>
                <a:ea typeface="Montserrat"/>
                <a:cs typeface="Montserrat"/>
                <a:sym typeface="Montserrat"/>
              </a:rPr>
              <a:t>I use Debian btw</a:t>
            </a:r>
            <a:endParaRPr sz="1600">
              <a:solidFill>
                <a:schemeClr val="lt1"/>
              </a:solidFill>
              <a:latin typeface="Montserrat"/>
              <a:ea typeface="Montserrat"/>
              <a:cs typeface="Montserrat"/>
              <a:sym typeface="Montserrat"/>
            </a:endParaRPr>
          </a:p>
        </p:txBody>
      </p:sp>
      <p:pic>
        <p:nvPicPr>
          <p:cNvPr id="154" name="Google Shape;154;p23"/>
          <p:cNvPicPr preferRelativeResize="0"/>
          <p:nvPr/>
        </p:nvPicPr>
        <p:blipFill rotWithShape="1">
          <a:blip r:embed="rId3">
            <a:alphaModFix/>
          </a:blip>
          <a:srcRect b="11719" l="6561" r="6535" t="9627"/>
          <a:stretch/>
        </p:blipFill>
        <p:spPr>
          <a:xfrm>
            <a:off x="5949050" y="0"/>
            <a:ext cx="3194950" cy="5143498"/>
          </a:xfrm>
          <a:prstGeom prst="rect">
            <a:avLst/>
          </a:prstGeom>
          <a:noFill/>
          <a:ln>
            <a:noFill/>
          </a:ln>
        </p:spPr>
      </p:pic>
      <p:pic>
        <p:nvPicPr>
          <p:cNvPr id="155" name="Google Shape;155;p23"/>
          <p:cNvPicPr preferRelativeResize="0"/>
          <p:nvPr/>
        </p:nvPicPr>
        <p:blipFill>
          <a:blip r:embed="rId4">
            <a:alphaModFix/>
          </a:blip>
          <a:stretch>
            <a:fillRect/>
          </a:stretch>
        </p:blipFill>
        <p:spPr>
          <a:xfrm>
            <a:off x="2194300" y="3115475"/>
            <a:ext cx="1169786" cy="2028025"/>
          </a:xfrm>
          <a:prstGeom prst="rect">
            <a:avLst/>
          </a:prstGeom>
          <a:noFill/>
          <a:ln>
            <a:noFill/>
          </a:ln>
        </p:spPr>
      </p:pic>
      <p:pic>
        <p:nvPicPr>
          <p:cNvPr id="156" name="Google Shape;156;p23"/>
          <p:cNvPicPr preferRelativeResize="0"/>
          <p:nvPr/>
        </p:nvPicPr>
        <p:blipFill>
          <a:blip r:embed="rId5">
            <a:alphaModFix/>
          </a:blip>
          <a:stretch>
            <a:fillRect/>
          </a:stretch>
        </p:blipFill>
        <p:spPr>
          <a:xfrm>
            <a:off x="88750" y="3115475"/>
            <a:ext cx="1986125" cy="2028025"/>
          </a:xfrm>
          <a:prstGeom prst="rect">
            <a:avLst/>
          </a:prstGeom>
          <a:noFill/>
          <a:ln>
            <a:noFill/>
          </a:ln>
        </p:spPr>
      </p:pic>
      <p:pic>
        <p:nvPicPr>
          <p:cNvPr id="157" name="Google Shape;157;p23"/>
          <p:cNvPicPr preferRelativeResize="0"/>
          <p:nvPr/>
        </p:nvPicPr>
        <p:blipFill>
          <a:blip r:embed="rId6">
            <a:alphaModFix/>
          </a:blip>
          <a:stretch>
            <a:fillRect/>
          </a:stretch>
        </p:blipFill>
        <p:spPr>
          <a:xfrm>
            <a:off x="3434775" y="3115475"/>
            <a:ext cx="2367295" cy="2028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61" name="Shape 161"/>
        <p:cNvGrpSpPr/>
        <p:nvPr/>
      </p:nvGrpSpPr>
      <p:grpSpPr>
        <a:xfrm>
          <a:off x="0" y="0"/>
          <a:ext cx="0" cy="0"/>
          <a:chOff x="0" y="0"/>
          <a:chExt cx="0" cy="0"/>
        </a:xfrm>
      </p:grpSpPr>
      <p:sp>
        <p:nvSpPr>
          <p:cNvPr id="162" name="Google Shape;162;p24"/>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Montserrat SemiBold"/>
                <a:ea typeface="Montserrat SemiBold"/>
                <a:cs typeface="Montserrat SemiBold"/>
                <a:sym typeface="Montserrat SemiBold"/>
              </a:rPr>
              <a:t>Server Software</a:t>
            </a:r>
            <a:endParaRPr>
              <a:solidFill>
                <a:schemeClr val="lt1"/>
              </a:solidFill>
              <a:latin typeface="Montserrat SemiBold"/>
              <a:ea typeface="Montserrat SemiBold"/>
              <a:cs typeface="Montserrat SemiBold"/>
              <a:sym typeface="Montserrat SemiBold"/>
            </a:endParaRPr>
          </a:p>
        </p:txBody>
      </p:sp>
      <p:sp>
        <p:nvSpPr>
          <p:cNvPr id="163" name="Google Shape;163;p24"/>
          <p:cNvSpPr txBox="1"/>
          <p:nvPr>
            <p:ph idx="1" type="body"/>
          </p:nvPr>
        </p:nvSpPr>
        <p:spPr>
          <a:xfrm>
            <a:off x="235500" y="599125"/>
            <a:ext cx="6265800" cy="4506600"/>
          </a:xfrm>
          <a:prstGeom prst="rect">
            <a:avLst/>
          </a:prstGeom>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None/>
            </a:pPr>
            <a:r>
              <a:rPr lang="en" sz="1600">
                <a:solidFill>
                  <a:schemeClr val="lt1"/>
                </a:solidFill>
                <a:latin typeface="Montserrat"/>
                <a:ea typeface="Montserrat"/>
                <a:cs typeface="Montserrat"/>
                <a:sym typeface="Montserrat"/>
              </a:rPr>
              <a:t>Vanilla</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Straight from Mojang, not very                        customizable, usually a bad idea</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sz="1600">
                <a:solidFill>
                  <a:schemeClr val="lt1"/>
                </a:solidFill>
                <a:latin typeface="Montserrat"/>
                <a:ea typeface="Montserrat"/>
                <a:cs typeface="Montserrat"/>
                <a:sym typeface="Montserrat"/>
              </a:rPr>
              <a:t>Fabric (what we use)</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Good for vanilla-like servers, can maintain vanilla parity</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Allows mods for performance and gameplay improvements</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sz="1600">
                <a:solidFill>
                  <a:schemeClr val="lt1"/>
                </a:solidFill>
                <a:latin typeface="Montserrat"/>
                <a:ea typeface="Montserrat"/>
                <a:cs typeface="Montserrat"/>
                <a:sym typeface="Montserrat"/>
              </a:rPr>
              <a:t>NeoForge</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Good for heavily modded servers</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sz="1600">
                <a:solidFill>
                  <a:schemeClr val="lt1"/>
                </a:solidFill>
                <a:latin typeface="Montserrat"/>
                <a:ea typeface="Montserrat"/>
                <a:cs typeface="Montserrat"/>
                <a:sym typeface="Montserrat"/>
              </a:rPr>
              <a:t>Paper</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Heavily “optimized” server</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Unavoidably breaks vanilla mechanics</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Good for stuff like minigame servers</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BAD for survival DO NOT USE NO</a:t>
            </a:r>
            <a:endParaRPr sz="1600">
              <a:solidFill>
                <a:schemeClr val="lt1"/>
              </a:solidFill>
              <a:latin typeface="Montserrat"/>
              <a:ea typeface="Montserrat"/>
              <a:cs typeface="Montserrat"/>
              <a:sym typeface="Montserrat"/>
            </a:endParaRPr>
          </a:p>
        </p:txBody>
      </p:sp>
      <p:pic>
        <p:nvPicPr>
          <p:cNvPr id="164" name="Google Shape;164;p24"/>
          <p:cNvPicPr preferRelativeResize="0"/>
          <p:nvPr/>
        </p:nvPicPr>
        <p:blipFill>
          <a:blip r:embed="rId3">
            <a:alphaModFix/>
          </a:blip>
          <a:stretch>
            <a:fillRect/>
          </a:stretch>
        </p:blipFill>
        <p:spPr>
          <a:xfrm>
            <a:off x="7021925" y="3601069"/>
            <a:ext cx="1805271" cy="1408106"/>
          </a:xfrm>
          <a:prstGeom prst="rect">
            <a:avLst/>
          </a:prstGeom>
          <a:noFill/>
          <a:ln>
            <a:noFill/>
          </a:ln>
        </p:spPr>
      </p:pic>
      <p:pic>
        <p:nvPicPr>
          <p:cNvPr id="165" name="Google Shape;165;p24"/>
          <p:cNvPicPr preferRelativeResize="0"/>
          <p:nvPr/>
        </p:nvPicPr>
        <p:blipFill>
          <a:blip r:embed="rId4">
            <a:alphaModFix/>
          </a:blip>
          <a:stretch>
            <a:fillRect/>
          </a:stretch>
        </p:blipFill>
        <p:spPr>
          <a:xfrm>
            <a:off x="7021925" y="2919375"/>
            <a:ext cx="1805271" cy="681694"/>
          </a:xfrm>
          <a:prstGeom prst="rect">
            <a:avLst/>
          </a:prstGeom>
          <a:noFill/>
          <a:ln>
            <a:noFill/>
          </a:ln>
        </p:spPr>
      </p:pic>
      <p:pic>
        <p:nvPicPr>
          <p:cNvPr id="166" name="Google Shape;166;p24"/>
          <p:cNvPicPr preferRelativeResize="0"/>
          <p:nvPr/>
        </p:nvPicPr>
        <p:blipFill>
          <a:blip r:embed="rId5">
            <a:alphaModFix/>
          </a:blip>
          <a:stretch>
            <a:fillRect/>
          </a:stretch>
        </p:blipFill>
        <p:spPr>
          <a:xfrm>
            <a:off x="7090625" y="2088050"/>
            <a:ext cx="1589275" cy="725800"/>
          </a:xfrm>
          <a:prstGeom prst="rect">
            <a:avLst/>
          </a:prstGeom>
          <a:noFill/>
          <a:ln>
            <a:noFill/>
          </a:ln>
        </p:spPr>
      </p:pic>
      <p:pic>
        <p:nvPicPr>
          <p:cNvPr id="167" name="Google Shape;167;p24"/>
          <p:cNvPicPr preferRelativeResize="0"/>
          <p:nvPr/>
        </p:nvPicPr>
        <p:blipFill rotWithShape="1">
          <a:blip r:embed="rId6">
            <a:alphaModFix/>
          </a:blip>
          <a:srcRect b="0" l="15140" r="32288" t="0"/>
          <a:stretch/>
        </p:blipFill>
        <p:spPr>
          <a:xfrm>
            <a:off x="4735182" y="2813850"/>
            <a:ext cx="2096251" cy="2095574"/>
          </a:xfrm>
          <a:prstGeom prst="rect">
            <a:avLst/>
          </a:prstGeom>
          <a:noFill/>
          <a:ln>
            <a:noFill/>
          </a:ln>
        </p:spPr>
      </p:pic>
      <p:pic>
        <p:nvPicPr>
          <p:cNvPr id="168" name="Google Shape;168;p24"/>
          <p:cNvPicPr preferRelativeResize="0"/>
          <p:nvPr/>
        </p:nvPicPr>
        <p:blipFill rotWithShape="1">
          <a:blip r:embed="rId7">
            <a:alphaModFix/>
          </a:blip>
          <a:srcRect b="17471" l="0" r="0" t="0"/>
          <a:stretch/>
        </p:blipFill>
        <p:spPr>
          <a:xfrm>
            <a:off x="4993725" y="140225"/>
            <a:ext cx="4043900" cy="1842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72" name="Shape 172"/>
        <p:cNvGrpSpPr/>
        <p:nvPr/>
      </p:nvGrpSpPr>
      <p:grpSpPr>
        <a:xfrm>
          <a:off x="0" y="0"/>
          <a:ext cx="0" cy="0"/>
          <a:chOff x="0" y="0"/>
          <a:chExt cx="0" cy="0"/>
        </a:xfrm>
      </p:grpSpPr>
      <p:sp>
        <p:nvSpPr>
          <p:cNvPr id="173" name="Google Shape;173;p25"/>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Montserrat SemiBold"/>
                <a:ea typeface="Montserrat SemiBold"/>
                <a:cs typeface="Montserrat SemiBold"/>
                <a:sym typeface="Montserrat SemiBold"/>
              </a:rPr>
              <a:t>Other Stuff</a:t>
            </a:r>
            <a:endParaRPr>
              <a:solidFill>
                <a:schemeClr val="lt1"/>
              </a:solidFill>
              <a:latin typeface="Montserrat SemiBold"/>
              <a:ea typeface="Montserrat SemiBold"/>
              <a:cs typeface="Montserrat SemiBold"/>
              <a:sym typeface="Montserrat SemiBold"/>
            </a:endParaRPr>
          </a:p>
        </p:txBody>
      </p:sp>
      <p:sp>
        <p:nvSpPr>
          <p:cNvPr id="174" name="Google Shape;174;p25"/>
          <p:cNvSpPr txBox="1"/>
          <p:nvPr>
            <p:ph idx="1" type="body"/>
          </p:nvPr>
        </p:nvSpPr>
        <p:spPr>
          <a:xfrm>
            <a:off x="235500" y="599125"/>
            <a:ext cx="4492800" cy="4506600"/>
          </a:xfrm>
          <a:prstGeom prst="rect">
            <a:avLst/>
          </a:prstGeom>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None/>
            </a:pPr>
            <a:r>
              <a:rPr lang="en" sz="1600">
                <a:solidFill>
                  <a:schemeClr val="lt1"/>
                </a:solidFill>
                <a:latin typeface="Montserrat"/>
                <a:ea typeface="Montserrat"/>
                <a:cs typeface="Montserrat"/>
                <a:sym typeface="Montserrat"/>
              </a:rPr>
              <a:t>Java</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Use fast JVM for free performance (we use Azul Zing)</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sz="1600">
                <a:solidFill>
                  <a:schemeClr val="lt1"/>
                </a:solidFill>
                <a:latin typeface="Montserrat"/>
                <a:ea typeface="Montserrat"/>
                <a:cs typeface="Montserrat"/>
                <a:sym typeface="Montserrat"/>
              </a:rPr>
              <a:t>Launch script</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Use a tmux/screen session to access console</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Set good JVM args</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sz="1600">
                <a:solidFill>
                  <a:schemeClr val="lt1"/>
                </a:solidFill>
                <a:latin typeface="Montserrat"/>
                <a:ea typeface="Montserrat"/>
                <a:cs typeface="Montserrat"/>
                <a:sym typeface="Montserrat"/>
              </a:rPr>
              <a:t>Automation</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We use systemd services</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Other options exist</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sz="1600">
                <a:solidFill>
                  <a:schemeClr val="lt1"/>
                </a:solidFill>
                <a:latin typeface="Montserrat"/>
                <a:ea typeface="Montserrat"/>
                <a:cs typeface="Montserrat"/>
                <a:sym typeface="Montserrat"/>
              </a:rPr>
              <a:t>Networking</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Open ports (25565, maybe more)</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Configure a domain (IPs look ugly)</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SRV records for multiple servers</a:t>
            </a:r>
            <a:endParaRPr sz="1600">
              <a:solidFill>
                <a:schemeClr val="lt1"/>
              </a:solidFill>
              <a:latin typeface="Montserrat"/>
              <a:ea typeface="Montserrat"/>
              <a:cs typeface="Montserrat"/>
              <a:sym typeface="Montserrat"/>
            </a:endParaRPr>
          </a:p>
        </p:txBody>
      </p:sp>
      <p:pic>
        <p:nvPicPr>
          <p:cNvPr id="175" name="Google Shape;175;p25"/>
          <p:cNvPicPr preferRelativeResize="0"/>
          <p:nvPr/>
        </p:nvPicPr>
        <p:blipFill>
          <a:blip r:embed="rId3">
            <a:alphaModFix/>
          </a:blip>
          <a:stretch>
            <a:fillRect/>
          </a:stretch>
        </p:blipFill>
        <p:spPr>
          <a:xfrm>
            <a:off x="3416727" y="140225"/>
            <a:ext cx="1628250" cy="746725"/>
          </a:xfrm>
          <a:prstGeom prst="rect">
            <a:avLst/>
          </a:prstGeom>
          <a:noFill/>
          <a:ln>
            <a:noFill/>
          </a:ln>
        </p:spPr>
      </p:pic>
      <p:pic>
        <p:nvPicPr>
          <p:cNvPr id="176" name="Google Shape;176;p25"/>
          <p:cNvPicPr preferRelativeResize="0"/>
          <p:nvPr/>
        </p:nvPicPr>
        <p:blipFill>
          <a:blip r:embed="rId4">
            <a:alphaModFix/>
          </a:blip>
          <a:stretch>
            <a:fillRect/>
          </a:stretch>
        </p:blipFill>
        <p:spPr>
          <a:xfrm>
            <a:off x="5284650" y="83600"/>
            <a:ext cx="3748774" cy="1887850"/>
          </a:xfrm>
          <a:prstGeom prst="rect">
            <a:avLst/>
          </a:prstGeom>
          <a:noFill/>
          <a:ln>
            <a:noFill/>
          </a:ln>
        </p:spPr>
      </p:pic>
      <p:pic>
        <p:nvPicPr>
          <p:cNvPr id="177" name="Google Shape;177;p25"/>
          <p:cNvPicPr preferRelativeResize="0"/>
          <p:nvPr/>
        </p:nvPicPr>
        <p:blipFill>
          <a:blip r:embed="rId5">
            <a:alphaModFix/>
          </a:blip>
          <a:stretch>
            <a:fillRect/>
          </a:stretch>
        </p:blipFill>
        <p:spPr>
          <a:xfrm>
            <a:off x="5388276" y="2123241"/>
            <a:ext cx="3474175" cy="1533750"/>
          </a:xfrm>
          <a:prstGeom prst="rect">
            <a:avLst/>
          </a:prstGeom>
          <a:noFill/>
          <a:ln>
            <a:noFill/>
          </a:ln>
        </p:spPr>
      </p:pic>
      <p:sp>
        <p:nvSpPr>
          <p:cNvPr id="178" name="Google Shape;178;p25"/>
          <p:cNvSpPr txBox="1"/>
          <p:nvPr>
            <p:ph idx="1" type="body"/>
          </p:nvPr>
        </p:nvSpPr>
        <p:spPr>
          <a:xfrm>
            <a:off x="4407000" y="3811800"/>
            <a:ext cx="4560900" cy="1331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300">
                <a:solidFill>
                  <a:schemeClr val="lt1"/>
                </a:solidFill>
                <a:latin typeface="Montserrat"/>
                <a:ea typeface="Montserrat"/>
                <a:cs typeface="Montserrat"/>
                <a:sym typeface="Montserrat"/>
              </a:rPr>
              <a:t>Or skip all this and use a Docker container someone already made (probably easier but less customizable)</a:t>
            </a:r>
            <a:endParaRPr sz="1300">
              <a:solidFill>
                <a:schemeClr val="lt1"/>
              </a:solidFill>
              <a:latin typeface="Montserrat"/>
              <a:ea typeface="Montserrat"/>
              <a:cs typeface="Montserrat"/>
              <a:sym typeface="Montserrat"/>
            </a:endParaRPr>
          </a:p>
        </p:txBody>
      </p:sp>
      <p:pic>
        <p:nvPicPr>
          <p:cNvPr id="179" name="Google Shape;179;p25"/>
          <p:cNvPicPr preferRelativeResize="0"/>
          <p:nvPr/>
        </p:nvPicPr>
        <p:blipFill>
          <a:blip r:embed="rId6">
            <a:alphaModFix/>
          </a:blip>
          <a:stretch>
            <a:fillRect/>
          </a:stretch>
        </p:blipFill>
        <p:spPr>
          <a:xfrm>
            <a:off x="4849675" y="4406171"/>
            <a:ext cx="3700997" cy="572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83" name="Shape 183"/>
        <p:cNvGrpSpPr/>
        <p:nvPr/>
      </p:nvGrpSpPr>
      <p:grpSpPr>
        <a:xfrm>
          <a:off x="0" y="0"/>
          <a:ext cx="0" cy="0"/>
          <a:chOff x="0" y="0"/>
          <a:chExt cx="0" cy="0"/>
        </a:xfrm>
      </p:grpSpPr>
      <p:pic>
        <p:nvPicPr>
          <p:cNvPr id="184" name="Google Shape;184;p26"/>
          <p:cNvPicPr preferRelativeResize="0"/>
          <p:nvPr/>
        </p:nvPicPr>
        <p:blipFill rotWithShape="1">
          <a:blip r:embed="rId3">
            <a:alphaModFix amt="16000"/>
          </a:blip>
          <a:srcRect b="0" l="0" r="9551" t="0"/>
          <a:stretch/>
        </p:blipFill>
        <p:spPr>
          <a:xfrm>
            <a:off x="0" y="0"/>
            <a:ext cx="9143997" cy="5143500"/>
          </a:xfrm>
          <a:prstGeom prst="rect">
            <a:avLst/>
          </a:prstGeom>
          <a:noFill/>
          <a:ln>
            <a:noFill/>
          </a:ln>
        </p:spPr>
      </p:pic>
      <p:sp>
        <p:nvSpPr>
          <p:cNvPr id="185" name="Google Shape;185;p26"/>
          <p:cNvSpPr txBox="1"/>
          <p:nvPr>
            <p:ph type="title"/>
          </p:nvPr>
        </p:nvSpPr>
        <p:spPr>
          <a:xfrm>
            <a:off x="311700" y="1893000"/>
            <a:ext cx="8520600" cy="1027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chemeClr val="lt1"/>
                </a:solidFill>
                <a:latin typeface="Montserrat SemiBold"/>
                <a:ea typeface="Montserrat SemiBold"/>
                <a:cs typeface="Montserrat SemiBold"/>
                <a:sym typeface="Montserrat SemiBold"/>
              </a:rPr>
              <a:t>Configuration</a:t>
            </a:r>
            <a:endParaRPr sz="6000">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89" name="Shape 189"/>
        <p:cNvGrpSpPr/>
        <p:nvPr/>
      </p:nvGrpSpPr>
      <p:grpSpPr>
        <a:xfrm>
          <a:off x="0" y="0"/>
          <a:ext cx="0" cy="0"/>
          <a:chOff x="0" y="0"/>
          <a:chExt cx="0" cy="0"/>
        </a:xfrm>
      </p:grpSpPr>
      <p:sp>
        <p:nvSpPr>
          <p:cNvPr id="190" name="Google Shape;190;p27"/>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Montserrat SemiBold"/>
                <a:ea typeface="Montserrat SemiBold"/>
                <a:cs typeface="Montserrat SemiBold"/>
                <a:sym typeface="Montserrat SemiBold"/>
              </a:rPr>
              <a:t>Server Configuration</a:t>
            </a:r>
            <a:endParaRPr>
              <a:solidFill>
                <a:schemeClr val="lt1"/>
              </a:solidFill>
              <a:latin typeface="Montserrat SemiBold"/>
              <a:ea typeface="Montserrat SemiBold"/>
              <a:cs typeface="Montserrat SemiBold"/>
              <a:sym typeface="Montserrat SemiBold"/>
            </a:endParaRPr>
          </a:p>
        </p:txBody>
      </p:sp>
      <p:sp>
        <p:nvSpPr>
          <p:cNvPr id="191" name="Google Shape;191;p27"/>
          <p:cNvSpPr txBox="1"/>
          <p:nvPr>
            <p:ph idx="1" type="body"/>
          </p:nvPr>
        </p:nvSpPr>
        <p:spPr>
          <a:xfrm>
            <a:off x="235500" y="712925"/>
            <a:ext cx="4242600" cy="43929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1600">
                <a:solidFill>
                  <a:schemeClr val="lt1"/>
                </a:solidFill>
                <a:latin typeface="Montserrat"/>
                <a:ea typeface="Montserrat"/>
                <a:cs typeface="Montserrat"/>
                <a:sym typeface="Montserrat"/>
              </a:rPr>
              <a:t>s</a:t>
            </a:r>
            <a:r>
              <a:rPr lang="en" sz="1600">
                <a:solidFill>
                  <a:schemeClr val="lt1"/>
                </a:solidFill>
                <a:latin typeface="Montserrat"/>
                <a:ea typeface="Montserrat"/>
                <a:cs typeface="Montserrat"/>
                <a:sym typeface="Montserrat"/>
              </a:rPr>
              <a:t>erver.properties (main config file)</a:t>
            </a:r>
            <a:endParaRPr sz="1600">
              <a:solidFill>
                <a:schemeClr val="lt1"/>
              </a:solidFill>
              <a:latin typeface="Montserrat"/>
              <a:ea typeface="Montserrat"/>
              <a:cs typeface="Montserrat"/>
              <a:sym typeface="Montserrat"/>
            </a:endParaRPr>
          </a:p>
          <a:p>
            <a:pPr indent="-330200" lvl="0" marL="457200" rtl="0" algn="l">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Server difficulty</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View &amp; simulation distance</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World seed</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World type (normal, superflat, etc)</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Max player count</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Whitelist </a:t>
            </a:r>
            <a:r>
              <a:rPr lang="en" sz="1600">
                <a:solidFill>
                  <a:schemeClr val="lt1"/>
                </a:solidFill>
                <a:latin typeface="Montserrat"/>
                <a:ea typeface="Montserrat"/>
                <a:cs typeface="Montserrat"/>
                <a:sym typeface="Montserrat"/>
              </a:rPr>
              <a:t>state</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Spawn protection (disable this)</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Server port (useful for running multiple servers)</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Whether to freeze when empty</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Region file compression algorithm</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And so much more!</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1200"/>
              </a:spcAft>
              <a:buNone/>
            </a:pPr>
            <a:r>
              <a:rPr lang="en" sz="1600">
                <a:solidFill>
                  <a:schemeClr val="lt1"/>
                </a:solidFill>
                <a:latin typeface="Montserrat"/>
                <a:ea typeface="Montserrat"/>
                <a:cs typeface="Montserrat"/>
                <a:sym typeface="Montserrat"/>
              </a:rPr>
              <a:t>config/ directory (mod config files)</a:t>
            </a:r>
            <a:endParaRPr sz="1600">
              <a:solidFill>
                <a:schemeClr val="lt1"/>
              </a:solidFill>
              <a:latin typeface="Montserrat"/>
              <a:ea typeface="Montserrat"/>
              <a:cs typeface="Montserrat"/>
              <a:sym typeface="Montserrat"/>
            </a:endParaRPr>
          </a:p>
        </p:txBody>
      </p:sp>
      <p:pic>
        <p:nvPicPr>
          <p:cNvPr id="192" name="Google Shape;192;p27"/>
          <p:cNvPicPr preferRelativeResize="0"/>
          <p:nvPr/>
        </p:nvPicPr>
        <p:blipFill>
          <a:blip r:embed="rId3">
            <a:alphaModFix/>
          </a:blip>
          <a:stretch>
            <a:fillRect/>
          </a:stretch>
        </p:blipFill>
        <p:spPr>
          <a:xfrm>
            <a:off x="4366225" y="116975"/>
            <a:ext cx="2294787" cy="4125777"/>
          </a:xfrm>
          <a:prstGeom prst="rect">
            <a:avLst/>
          </a:prstGeom>
          <a:noFill/>
          <a:ln>
            <a:noFill/>
          </a:ln>
        </p:spPr>
      </p:pic>
      <p:pic>
        <p:nvPicPr>
          <p:cNvPr id="193" name="Google Shape;193;p27"/>
          <p:cNvPicPr preferRelativeResize="0"/>
          <p:nvPr/>
        </p:nvPicPr>
        <p:blipFill>
          <a:blip r:embed="rId4">
            <a:alphaModFix/>
          </a:blip>
          <a:stretch>
            <a:fillRect/>
          </a:stretch>
        </p:blipFill>
        <p:spPr>
          <a:xfrm>
            <a:off x="6718011" y="116975"/>
            <a:ext cx="2400989" cy="4125776"/>
          </a:xfrm>
          <a:prstGeom prst="rect">
            <a:avLst/>
          </a:prstGeom>
          <a:noFill/>
          <a:ln>
            <a:noFill/>
          </a:ln>
        </p:spPr>
      </p:pic>
      <p:pic>
        <p:nvPicPr>
          <p:cNvPr id="194" name="Google Shape;194;p27"/>
          <p:cNvPicPr preferRelativeResize="0"/>
          <p:nvPr/>
        </p:nvPicPr>
        <p:blipFill>
          <a:blip r:embed="rId5">
            <a:alphaModFix/>
          </a:blip>
          <a:stretch>
            <a:fillRect/>
          </a:stretch>
        </p:blipFill>
        <p:spPr>
          <a:xfrm>
            <a:off x="4704600" y="4355450"/>
            <a:ext cx="4196399" cy="709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98" name="Shape 198"/>
        <p:cNvGrpSpPr/>
        <p:nvPr/>
      </p:nvGrpSpPr>
      <p:grpSpPr>
        <a:xfrm>
          <a:off x="0" y="0"/>
          <a:ext cx="0" cy="0"/>
          <a:chOff x="0" y="0"/>
          <a:chExt cx="0" cy="0"/>
        </a:xfrm>
      </p:grpSpPr>
      <p:sp>
        <p:nvSpPr>
          <p:cNvPr id="199" name="Google Shape;199;p28"/>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Montserrat SemiBold"/>
                <a:ea typeface="Montserrat SemiBold"/>
                <a:cs typeface="Montserrat SemiBold"/>
                <a:sym typeface="Montserrat SemiBold"/>
              </a:rPr>
              <a:t>Mods</a:t>
            </a:r>
            <a:endParaRPr>
              <a:solidFill>
                <a:schemeClr val="lt1"/>
              </a:solidFill>
              <a:latin typeface="Montserrat SemiBold"/>
              <a:ea typeface="Montserrat SemiBold"/>
              <a:cs typeface="Montserrat SemiBold"/>
              <a:sym typeface="Montserrat SemiBold"/>
            </a:endParaRPr>
          </a:p>
        </p:txBody>
      </p:sp>
      <p:sp>
        <p:nvSpPr>
          <p:cNvPr id="200" name="Google Shape;200;p28"/>
          <p:cNvSpPr txBox="1"/>
          <p:nvPr>
            <p:ph idx="1" type="body"/>
          </p:nvPr>
        </p:nvSpPr>
        <p:spPr>
          <a:xfrm>
            <a:off x="254825" y="712925"/>
            <a:ext cx="4748700" cy="4392900"/>
          </a:xfrm>
          <a:prstGeom prst="rect">
            <a:avLst/>
          </a:prstGeom>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None/>
            </a:pPr>
            <a:r>
              <a:rPr lang="en" sz="1600">
                <a:solidFill>
                  <a:schemeClr val="lt1"/>
                </a:solidFill>
                <a:latin typeface="Montserrat"/>
                <a:ea typeface="Montserrat"/>
                <a:cs typeface="Montserrat"/>
                <a:sym typeface="Montserrat"/>
              </a:rPr>
              <a:t>NoChatReports</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Disables chat reporting (literally 1984)</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Now Microsoft can’t ban you for what you say</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sz="1600">
                <a:solidFill>
                  <a:schemeClr val="lt1"/>
                </a:solidFill>
                <a:latin typeface="Montserrat"/>
                <a:ea typeface="Montserrat"/>
                <a:cs typeface="Montserrat"/>
                <a:sym typeface="Montserrat"/>
              </a:rPr>
              <a:t>GeyserMC + Floodgate</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Allows Bedrock players to join a Java server</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sz="1600">
                <a:solidFill>
                  <a:schemeClr val="lt1"/>
                </a:solidFill>
                <a:latin typeface="Montserrat"/>
                <a:ea typeface="Montserrat"/>
                <a:cs typeface="Montserrat"/>
                <a:sym typeface="Montserrat"/>
              </a:rPr>
              <a:t>Simple Voice Chat</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Integrated in-game voice chat</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Improves the social experience</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sz="1600">
                <a:solidFill>
                  <a:schemeClr val="lt1"/>
                </a:solidFill>
                <a:latin typeface="Montserrat"/>
                <a:ea typeface="Montserrat"/>
                <a:cs typeface="Montserrat"/>
                <a:sym typeface="Montserrat"/>
              </a:rPr>
              <a:t>Distant Horizons</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LoD mod that lets people see super far</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Takes up a lot of storage space</a:t>
            </a:r>
            <a:endParaRPr sz="1600">
              <a:solidFill>
                <a:schemeClr val="lt1"/>
              </a:solidFill>
              <a:latin typeface="Montserrat"/>
              <a:ea typeface="Montserrat"/>
              <a:cs typeface="Montserrat"/>
              <a:sym typeface="Montserrat"/>
            </a:endParaRPr>
          </a:p>
        </p:txBody>
      </p:sp>
      <p:pic>
        <p:nvPicPr>
          <p:cNvPr id="201" name="Google Shape;201;p28"/>
          <p:cNvPicPr preferRelativeResize="0"/>
          <p:nvPr/>
        </p:nvPicPr>
        <p:blipFill rotWithShape="1">
          <a:blip r:embed="rId3">
            <a:alphaModFix/>
          </a:blip>
          <a:srcRect b="28489" l="0" r="0" t="0"/>
          <a:stretch/>
        </p:blipFill>
        <p:spPr>
          <a:xfrm>
            <a:off x="5120075" y="2685775"/>
            <a:ext cx="3835802" cy="1542925"/>
          </a:xfrm>
          <a:prstGeom prst="rect">
            <a:avLst/>
          </a:prstGeom>
          <a:noFill/>
          <a:ln>
            <a:noFill/>
          </a:ln>
        </p:spPr>
      </p:pic>
      <p:pic>
        <p:nvPicPr>
          <p:cNvPr id="202" name="Google Shape;202;p28"/>
          <p:cNvPicPr preferRelativeResize="0"/>
          <p:nvPr/>
        </p:nvPicPr>
        <p:blipFill rotWithShape="1">
          <a:blip r:embed="rId4">
            <a:alphaModFix/>
          </a:blip>
          <a:srcRect b="0" l="990" r="0" t="0"/>
          <a:stretch/>
        </p:blipFill>
        <p:spPr>
          <a:xfrm>
            <a:off x="5139125" y="4402688"/>
            <a:ext cx="3797700" cy="611250"/>
          </a:xfrm>
          <a:prstGeom prst="rect">
            <a:avLst/>
          </a:prstGeom>
          <a:noFill/>
          <a:ln>
            <a:noFill/>
          </a:ln>
        </p:spPr>
      </p:pic>
      <p:pic>
        <p:nvPicPr>
          <p:cNvPr id="203" name="Google Shape;203;p28"/>
          <p:cNvPicPr preferRelativeResize="0"/>
          <p:nvPr/>
        </p:nvPicPr>
        <p:blipFill>
          <a:blip r:embed="rId5">
            <a:alphaModFix/>
          </a:blip>
          <a:stretch>
            <a:fillRect/>
          </a:stretch>
        </p:blipFill>
        <p:spPr>
          <a:xfrm>
            <a:off x="5177963" y="397425"/>
            <a:ext cx="3720026" cy="20941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07" name="Shape 207"/>
        <p:cNvGrpSpPr/>
        <p:nvPr/>
      </p:nvGrpSpPr>
      <p:grpSpPr>
        <a:xfrm>
          <a:off x="0" y="0"/>
          <a:ext cx="0" cy="0"/>
          <a:chOff x="0" y="0"/>
          <a:chExt cx="0" cy="0"/>
        </a:xfrm>
      </p:grpSpPr>
      <p:sp>
        <p:nvSpPr>
          <p:cNvPr id="208" name="Google Shape;208;p29"/>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Montserrat SemiBold"/>
                <a:ea typeface="Montserrat SemiBold"/>
                <a:cs typeface="Montserrat SemiBold"/>
                <a:sym typeface="Montserrat SemiBold"/>
              </a:rPr>
              <a:t>Other Stuff</a:t>
            </a:r>
            <a:endParaRPr>
              <a:solidFill>
                <a:schemeClr val="lt1"/>
              </a:solidFill>
              <a:latin typeface="Montserrat SemiBold"/>
              <a:ea typeface="Montserrat SemiBold"/>
              <a:cs typeface="Montserrat SemiBold"/>
              <a:sym typeface="Montserrat SemiBold"/>
            </a:endParaRPr>
          </a:p>
        </p:txBody>
      </p:sp>
      <p:sp>
        <p:nvSpPr>
          <p:cNvPr id="209" name="Google Shape;209;p29"/>
          <p:cNvSpPr txBox="1"/>
          <p:nvPr>
            <p:ph idx="1" type="body"/>
          </p:nvPr>
        </p:nvSpPr>
        <p:spPr>
          <a:xfrm>
            <a:off x="283125" y="712925"/>
            <a:ext cx="5089200" cy="4392900"/>
          </a:xfrm>
          <a:prstGeom prst="rect">
            <a:avLst/>
          </a:prstGeom>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None/>
            </a:pPr>
            <a:r>
              <a:rPr lang="en" sz="1600">
                <a:solidFill>
                  <a:schemeClr val="lt1"/>
                </a:solidFill>
                <a:latin typeface="Montserrat"/>
                <a:ea typeface="Montserrat"/>
                <a:cs typeface="Montserrat"/>
                <a:sym typeface="Montserrat"/>
              </a:rPr>
              <a:t>Chat bridge</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Copy messages between Minecraft chat and somewhere else (usually Discord)</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Integrates the server into the community</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Plenty of existing options (or use a sketchy self-made one like we do)</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sz="1600">
                <a:solidFill>
                  <a:schemeClr val="lt1"/>
                </a:solidFill>
                <a:latin typeface="Montserrat"/>
                <a:ea typeface="Montserrat"/>
                <a:cs typeface="Montserrat"/>
                <a:sym typeface="Montserrat"/>
              </a:rPr>
              <a:t>Auto whitelisting</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Unwhitelisted servers are a bad idea</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Restrict whitelisting to Discord members</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Massively reduces abuse (1 incident in 2 months)</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DIY it or steal someone else’s (you can guess which one I chose)</a:t>
            </a:r>
            <a:endParaRPr sz="1600">
              <a:solidFill>
                <a:schemeClr val="lt1"/>
              </a:solidFill>
              <a:latin typeface="Montserrat"/>
              <a:ea typeface="Montserrat"/>
              <a:cs typeface="Montserrat"/>
              <a:sym typeface="Montserrat"/>
            </a:endParaRPr>
          </a:p>
          <a:p>
            <a:pPr indent="0" lvl="0" marL="0" rtl="0" algn="l">
              <a:spcBef>
                <a:spcPts val="1200"/>
              </a:spcBef>
              <a:spcAft>
                <a:spcPts val="1200"/>
              </a:spcAft>
              <a:buNone/>
            </a:pPr>
            <a:r>
              <a:rPr lang="en" sz="1600">
                <a:solidFill>
                  <a:schemeClr val="lt1"/>
                </a:solidFill>
                <a:latin typeface="Montserrat"/>
                <a:ea typeface="Montserrat"/>
                <a:cs typeface="Montserrat"/>
                <a:sym typeface="Montserrat"/>
              </a:rPr>
              <a:t>Live server status</a:t>
            </a:r>
            <a:endParaRPr sz="1600">
              <a:solidFill>
                <a:schemeClr val="lt1"/>
              </a:solidFill>
              <a:latin typeface="Montserrat"/>
              <a:ea typeface="Montserrat"/>
              <a:cs typeface="Montserrat"/>
              <a:sym typeface="Montserrat"/>
            </a:endParaRPr>
          </a:p>
        </p:txBody>
      </p:sp>
      <p:pic>
        <p:nvPicPr>
          <p:cNvPr id="210" name="Google Shape;210;p29"/>
          <p:cNvPicPr preferRelativeResize="0"/>
          <p:nvPr/>
        </p:nvPicPr>
        <p:blipFill>
          <a:blip r:embed="rId3">
            <a:alphaModFix/>
          </a:blip>
          <a:stretch>
            <a:fillRect/>
          </a:stretch>
        </p:blipFill>
        <p:spPr>
          <a:xfrm>
            <a:off x="5397950" y="97851"/>
            <a:ext cx="3622151" cy="2473900"/>
          </a:xfrm>
          <a:prstGeom prst="rect">
            <a:avLst/>
          </a:prstGeom>
          <a:noFill/>
          <a:ln>
            <a:noFill/>
          </a:ln>
        </p:spPr>
      </p:pic>
      <p:pic>
        <p:nvPicPr>
          <p:cNvPr id="211" name="Google Shape;211;p29"/>
          <p:cNvPicPr preferRelativeResize="0"/>
          <p:nvPr/>
        </p:nvPicPr>
        <p:blipFill>
          <a:blip r:embed="rId4">
            <a:alphaModFix/>
          </a:blip>
          <a:stretch>
            <a:fillRect/>
          </a:stretch>
        </p:blipFill>
        <p:spPr>
          <a:xfrm>
            <a:off x="5397949" y="2648350"/>
            <a:ext cx="1921201" cy="2432475"/>
          </a:xfrm>
          <a:prstGeom prst="rect">
            <a:avLst/>
          </a:prstGeom>
          <a:noFill/>
          <a:ln>
            <a:noFill/>
          </a:ln>
        </p:spPr>
      </p:pic>
      <p:pic>
        <p:nvPicPr>
          <p:cNvPr id="212" name="Google Shape;212;p29"/>
          <p:cNvPicPr preferRelativeResize="0"/>
          <p:nvPr/>
        </p:nvPicPr>
        <p:blipFill>
          <a:blip r:embed="rId5">
            <a:alphaModFix/>
          </a:blip>
          <a:stretch>
            <a:fillRect/>
          </a:stretch>
        </p:blipFill>
        <p:spPr>
          <a:xfrm>
            <a:off x="7383905" y="3006957"/>
            <a:ext cx="1700950" cy="182331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16" name="Shape 216"/>
        <p:cNvGrpSpPr/>
        <p:nvPr/>
      </p:nvGrpSpPr>
      <p:grpSpPr>
        <a:xfrm>
          <a:off x="0" y="0"/>
          <a:ext cx="0" cy="0"/>
          <a:chOff x="0" y="0"/>
          <a:chExt cx="0" cy="0"/>
        </a:xfrm>
      </p:grpSpPr>
      <p:pic>
        <p:nvPicPr>
          <p:cNvPr id="217" name="Google Shape;217;p30"/>
          <p:cNvPicPr preferRelativeResize="0"/>
          <p:nvPr/>
        </p:nvPicPr>
        <p:blipFill>
          <a:blip r:embed="rId3">
            <a:alphaModFix amt="16000"/>
          </a:blip>
          <a:stretch>
            <a:fillRect/>
          </a:stretch>
        </p:blipFill>
        <p:spPr>
          <a:xfrm>
            <a:off x="0" y="0"/>
            <a:ext cx="9144003" cy="4723803"/>
          </a:xfrm>
          <a:prstGeom prst="rect">
            <a:avLst/>
          </a:prstGeom>
          <a:noFill/>
          <a:ln>
            <a:noFill/>
          </a:ln>
        </p:spPr>
      </p:pic>
      <p:sp>
        <p:nvSpPr>
          <p:cNvPr id="218" name="Google Shape;218;p30"/>
          <p:cNvSpPr txBox="1"/>
          <p:nvPr>
            <p:ph type="title"/>
          </p:nvPr>
        </p:nvSpPr>
        <p:spPr>
          <a:xfrm>
            <a:off x="311700" y="1893000"/>
            <a:ext cx="8520600" cy="1027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chemeClr val="lt1"/>
                </a:solidFill>
                <a:latin typeface="Montserrat SemiBold"/>
                <a:ea typeface="Montserrat SemiBold"/>
                <a:cs typeface="Montserrat SemiBold"/>
                <a:sym typeface="Montserrat SemiBold"/>
              </a:rPr>
              <a:t>Optimization</a:t>
            </a:r>
            <a:endParaRPr sz="6000">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22" name="Shape 222"/>
        <p:cNvGrpSpPr/>
        <p:nvPr/>
      </p:nvGrpSpPr>
      <p:grpSpPr>
        <a:xfrm>
          <a:off x="0" y="0"/>
          <a:ext cx="0" cy="0"/>
          <a:chOff x="0" y="0"/>
          <a:chExt cx="0" cy="0"/>
        </a:xfrm>
      </p:grpSpPr>
      <p:sp>
        <p:nvSpPr>
          <p:cNvPr id="223" name="Google Shape;223;p31"/>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Montserrat SemiBold"/>
                <a:ea typeface="Montserrat SemiBold"/>
                <a:cs typeface="Montserrat SemiBold"/>
                <a:sym typeface="Montserrat SemiBold"/>
              </a:rPr>
              <a:t>Lag</a:t>
            </a:r>
            <a:endParaRPr>
              <a:solidFill>
                <a:schemeClr val="lt1"/>
              </a:solidFill>
              <a:latin typeface="Montserrat SemiBold"/>
              <a:ea typeface="Montserrat SemiBold"/>
              <a:cs typeface="Montserrat SemiBold"/>
              <a:sym typeface="Montserrat SemiBold"/>
            </a:endParaRPr>
          </a:p>
        </p:txBody>
      </p:sp>
      <p:sp>
        <p:nvSpPr>
          <p:cNvPr id="224" name="Google Shape;224;p31"/>
          <p:cNvSpPr txBox="1"/>
          <p:nvPr>
            <p:ph idx="1" type="body"/>
          </p:nvPr>
        </p:nvSpPr>
        <p:spPr>
          <a:xfrm>
            <a:off x="159300" y="712925"/>
            <a:ext cx="3961200" cy="43929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1600">
                <a:solidFill>
                  <a:schemeClr val="lt1"/>
                </a:solidFill>
                <a:latin typeface="Montserrat"/>
                <a:ea typeface="Montserrat"/>
                <a:cs typeface="Montserrat"/>
                <a:sym typeface="Montserrat"/>
              </a:rPr>
              <a:t>What is lag?</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Server ticks the entire world 20 times per second</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Ticks must be &lt;50ms or server runs slower than real-time</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Very bad gameplay experience</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Lag mostly comes from a few main sources</a:t>
            </a:r>
            <a:endParaRPr sz="1600">
              <a:solidFill>
                <a:schemeClr val="lt1"/>
              </a:solidFill>
              <a:latin typeface="Montserrat"/>
              <a:ea typeface="Montserrat"/>
              <a:cs typeface="Montserrat"/>
              <a:sym typeface="Montserrat"/>
            </a:endParaRPr>
          </a:p>
        </p:txBody>
      </p:sp>
      <p:sp>
        <p:nvSpPr>
          <p:cNvPr id="225" name="Google Shape;225;p31"/>
          <p:cNvSpPr txBox="1"/>
          <p:nvPr>
            <p:ph idx="1" type="body"/>
          </p:nvPr>
        </p:nvSpPr>
        <p:spPr>
          <a:xfrm>
            <a:off x="4143125" y="33150"/>
            <a:ext cx="5077200" cy="51435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1600">
                <a:solidFill>
                  <a:schemeClr val="lt1"/>
                </a:solidFill>
                <a:latin typeface="Montserrat"/>
                <a:ea typeface="Montserrat"/>
                <a:cs typeface="Montserrat"/>
                <a:sym typeface="Montserrat"/>
              </a:rPr>
              <a:t>Spawning (very laggy)</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Minecraft tries to spawn mobs every tick</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Lots of spawning attempts, all have to check blocks around them for spawnability</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Worse with higher simulation distance</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sz="1600">
                <a:solidFill>
                  <a:schemeClr val="lt1"/>
                </a:solidFill>
                <a:latin typeface="Montserrat"/>
                <a:ea typeface="Montserrat"/>
                <a:cs typeface="Montserrat"/>
                <a:sym typeface="Montserrat"/>
              </a:rPr>
              <a:t>Entities (very laggy)</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Minecraft ticks entities every tick</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Motion, collision,</a:t>
            </a:r>
            <a:r>
              <a:rPr lang="en" sz="1600">
                <a:solidFill>
                  <a:schemeClr val="lt1"/>
                </a:solidFill>
                <a:latin typeface="Montserrat"/>
                <a:ea typeface="Montserrat"/>
                <a:cs typeface="Montserrat"/>
                <a:sym typeface="Montserrat"/>
              </a:rPr>
              <a:t> AI updates</a:t>
            </a:r>
            <a:r>
              <a:rPr lang="en" sz="1600">
                <a:solidFill>
                  <a:schemeClr val="lt1"/>
                </a:solidFill>
                <a:latin typeface="Montserrat"/>
                <a:ea typeface="Montserrat"/>
                <a:cs typeface="Montserrat"/>
                <a:sym typeface="Montserrat"/>
              </a:rPr>
              <a:t>, etc.</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Worse with more entities and more complex ones (villagers are evil)</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sz="1600">
                <a:solidFill>
                  <a:schemeClr val="lt1"/>
                </a:solidFill>
                <a:latin typeface="Montserrat"/>
                <a:ea typeface="Montserrat"/>
                <a:cs typeface="Montserrat"/>
                <a:sym typeface="Montserrat"/>
              </a:rPr>
              <a:t>Block updates (</a:t>
            </a:r>
            <a:r>
              <a:rPr lang="en" sz="1600">
                <a:solidFill>
                  <a:schemeClr val="lt1"/>
                </a:solidFill>
                <a:latin typeface="Montserrat"/>
                <a:ea typeface="Montserrat"/>
                <a:cs typeface="Montserrat"/>
                <a:sym typeface="Montserrat"/>
              </a:rPr>
              <a:t>usually not that laggy</a:t>
            </a:r>
            <a:r>
              <a:rPr lang="en" sz="1600">
                <a:solidFill>
                  <a:schemeClr val="lt1"/>
                </a:solidFill>
                <a:latin typeface="Montserrat"/>
                <a:ea typeface="Montserrat"/>
                <a:cs typeface="Montserrat"/>
                <a:sym typeface="Montserrat"/>
              </a:rPr>
              <a:t>)</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Stuff like redstone, liquid flow, falling blocks</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sz="1600">
                <a:solidFill>
                  <a:schemeClr val="lt1"/>
                </a:solidFill>
                <a:latin typeface="Montserrat"/>
                <a:ea typeface="Montserrat"/>
                <a:cs typeface="Montserrat"/>
                <a:sym typeface="Montserrat"/>
              </a:rPr>
              <a:t>World generation (depends)</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Generating new chunks is hard okay</a:t>
            </a:r>
            <a:endParaRPr sz="1600">
              <a:solidFill>
                <a:schemeClr val="lt1"/>
              </a:solidFill>
              <a:latin typeface="Montserrat"/>
              <a:ea typeface="Montserrat"/>
              <a:cs typeface="Montserrat"/>
              <a:sym typeface="Montserrat"/>
            </a:endParaRPr>
          </a:p>
        </p:txBody>
      </p:sp>
      <p:pic>
        <p:nvPicPr>
          <p:cNvPr id="226" name="Google Shape;226;p31"/>
          <p:cNvPicPr preferRelativeResize="0"/>
          <p:nvPr/>
        </p:nvPicPr>
        <p:blipFill>
          <a:blip r:embed="rId3">
            <a:alphaModFix/>
          </a:blip>
          <a:stretch>
            <a:fillRect/>
          </a:stretch>
        </p:blipFill>
        <p:spPr>
          <a:xfrm>
            <a:off x="285899" y="3338644"/>
            <a:ext cx="3817150" cy="1554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Montserrat SemiBold"/>
                <a:ea typeface="Montserrat SemiBold"/>
                <a:cs typeface="Montserrat SemiBold"/>
                <a:sym typeface="Montserrat SemiBold"/>
              </a:rPr>
              <a:t>Who are you anyways?</a:t>
            </a:r>
            <a:endParaRPr>
              <a:solidFill>
                <a:schemeClr val="lt1"/>
              </a:solidFill>
              <a:latin typeface="Montserrat SemiBold"/>
              <a:ea typeface="Montserrat SemiBold"/>
              <a:cs typeface="Montserrat SemiBold"/>
              <a:sym typeface="Montserrat SemiBold"/>
            </a:endParaRPr>
          </a:p>
        </p:txBody>
      </p:sp>
      <p:sp>
        <p:nvSpPr>
          <p:cNvPr id="63" name="Google Shape;63;p14"/>
          <p:cNvSpPr txBox="1"/>
          <p:nvPr>
            <p:ph idx="1" type="body"/>
          </p:nvPr>
        </p:nvSpPr>
        <p:spPr>
          <a:xfrm>
            <a:off x="235500" y="670575"/>
            <a:ext cx="4103400" cy="437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solidFill>
                  <a:schemeClr val="lt1"/>
                </a:solidFill>
                <a:latin typeface="Montserrat"/>
                <a:ea typeface="Montserrat"/>
                <a:cs typeface="Montserrat"/>
                <a:sym typeface="Montserrat"/>
              </a:rPr>
              <a:t>Minecraft Club president</a:t>
            </a:r>
            <a:endParaRPr sz="1600">
              <a:solidFill>
                <a:schemeClr val="lt1"/>
              </a:solidFill>
              <a:latin typeface="Montserrat"/>
              <a:ea typeface="Montserrat"/>
              <a:cs typeface="Montserrat"/>
              <a:sym typeface="Montserrat"/>
            </a:endParaRPr>
          </a:p>
          <a:p>
            <a:pPr indent="0" lvl="0" marL="0" rtl="0" algn="l">
              <a:spcBef>
                <a:spcPts val="1200"/>
              </a:spcBef>
              <a:spcAft>
                <a:spcPts val="0"/>
              </a:spcAft>
              <a:buNone/>
            </a:pPr>
            <a:r>
              <a:rPr lang="en" sz="1600">
                <a:solidFill>
                  <a:schemeClr val="lt1"/>
                </a:solidFill>
                <a:latin typeface="Montserrat"/>
                <a:ea typeface="Montserrat"/>
                <a:cs typeface="Montserrat"/>
                <a:sym typeface="Montserrat"/>
              </a:rPr>
              <a:t>Maintainer for the Minecraft Club and East Hall Minecraft servers</a:t>
            </a:r>
            <a:endParaRPr sz="1600">
              <a:solidFill>
                <a:schemeClr val="lt1"/>
              </a:solidFill>
              <a:latin typeface="Montserrat"/>
              <a:ea typeface="Montserrat"/>
              <a:cs typeface="Montserrat"/>
              <a:sym typeface="Montserrat"/>
            </a:endParaRPr>
          </a:p>
          <a:p>
            <a:pPr indent="0" lvl="0" marL="0" rtl="0" algn="l">
              <a:spcBef>
                <a:spcPts val="1200"/>
              </a:spcBef>
              <a:spcAft>
                <a:spcPts val="0"/>
              </a:spcAft>
              <a:buNone/>
            </a:pPr>
            <a:r>
              <a:rPr lang="en" sz="1600">
                <a:solidFill>
                  <a:schemeClr val="lt1"/>
                </a:solidFill>
                <a:latin typeface="Montserrat"/>
                <a:ea typeface="Montserrat"/>
                <a:cs typeface="Montserrat"/>
                <a:sym typeface="Montserrat"/>
              </a:rPr>
              <a:t>Hosting Minecraft servers for &gt;6 years</a:t>
            </a:r>
            <a:endParaRPr sz="1600">
              <a:solidFill>
                <a:schemeClr val="lt1"/>
              </a:solidFill>
              <a:latin typeface="Montserrat"/>
              <a:ea typeface="Montserrat"/>
              <a:cs typeface="Montserrat"/>
              <a:sym typeface="Montserrat"/>
            </a:endParaRPr>
          </a:p>
          <a:p>
            <a:pPr indent="0" lvl="0" marL="0" rtl="0" algn="l">
              <a:spcBef>
                <a:spcPts val="1200"/>
              </a:spcBef>
              <a:spcAft>
                <a:spcPts val="0"/>
              </a:spcAft>
              <a:buNone/>
            </a:pPr>
            <a:r>
              <a:rPr lang="en" sz="1600">
                <a:solidFill>
                  <a:schemeClr val="lt1"/>
                </a:solidFill>
                <a:latin typeface="Montserrat"/>
                <a:ea typeface="Montserrat"/>
                <a:cs typeface="Montserrat"/>
                <a:sym typeface="Montserrat"/>
              </a:rPr>
              <a:t>Playing Minecraft for almost 10 years</a:t>
            </a:r>
            <a:endParaRPr sz="1600">
              <a:solidFill>
                <a:schemeClr val="lt1"/>
              </a:solidFill>
              <a:latin typeface="Montserrat"/>
              <a:ea typeface="Montserrat"/>
              <a:cs typeface="Montserrat"/>
              <a:sym typeface="Montserrat"/>
            </a:endParaRPr>
          </a:p>
          <a:p>
            <a:pPr indent="0" lvl="0" marL="0" rtl="0" algn="l">
              <a:spcBef>
                <a:spcPts val="1200"/>
              </a:spcBef>
              <a:spcAft>
                <a:spcPts val="0"/>
              </a:spcAft>
              <a:buNone/>
            </a:pPr>
            <a:r>
              <a:rPr lang="en" sz="1600">
                <a:solidFill>
                  <a:schemeClr val="lt1"/>
                </a:solidFill>
                <a:latin typeface="Montserrat"/>
                <a:ea typeface="Montserrat"/>
                <a:cs typeface="Montserrat"/>
                <a:sym typeface="Montserrat"/>
              </a:rPr>
              <a:t>Might know what I’m doing</a:t>
            </a:r>
            <a:endParaRPr sz="1600">
              <a:solidFill>
                <a:schemeClr val="lt1"/>
              </a:solidFill>
              <a:latin typeface="Montserrat"/>
              <a:ea typeface="Montserrat"/>
              <a:cs typeface="Montserrat"/>
              <a:sym typeface="Montserrat"/>
            </a:endParaRPr>
          </a:p>
          <a:p>
            <a:pPr indent="0" lvl="0" marL="0" rtl="0" algn="l">
              <a:spcBef>
                <a:spcPts val="1200"/>
              </a:spcBef>
              <a:spcAft>
                <a:spcPts val="0"/>
              </a:spcAft>
              <a:buNone/>
            </a:pPr>
            <a:r>
              <a:rPr lang="en" sz="1600">
                <a:solidFill>
                  <a:schemeClr val="lt1"/>
                </a:solidFill>
                <a:latin typeface="Montserrat"/>
                <a:ea typeface="Montserrat"/>
                <a:cs typeface="Montserrat"/>
                <a:sym typeface="Montserrat"/>
              </a:rPr>
              <a:t>This is </a:t>
            </a:r>
            <a:r>
              <a:rPr lang="en" sz="1600">
                <a:solidFill>
                  <a:schemeClr val="lt1"/>
                </a:solidFill>
                <a:latin typeface="Montserrat"/>
                <a:ea typeface="Montserrat"/>
                <a:cs typeface="Montserrat"/>
                <a:sym typeface="Montserrat"/>
              </a:rPr>
              <a:t>kinda related to Linux right?</a:t>
            </a:r>
            <a:endParaRPr sz="1600">
              <a:solidFill>
                <a:schemeClr val="lt1"/>
              </a:solidFill>
              <a:latin typeface="Montserrat"/>
              <a:ea typeface="Montserrat"/>
              <a:cs typeface="Montserrat"/>
              <a:sym typeface="Montserrat"/>
            </a:endParaRPr>
          </a:p>
          <a:p>
            <a:pPr indent="0" lvl="0" marL="0" rtl="0" algn="l">
              <a:spcBef>
                <a:spcPts val="1200"/>
              </a:spcBef>
              <a:spcAft>
                <a:spcPts val="0"/>
              </a:spcAft>
              <a:buNone/>
            </a:pPr>
            <a:r>
              <a:t/>
            </a:r>
            <a:endParaRPr sz="1600">
              <a:solidFill>
                <a:schemeClr val="lt1"/>
              </a:solidFill>
              <a:latin typeface="Montserrat"/>
              <a:ea typeface="Montserrat"/>
              <a:cs typeface="Montserrat"/>
              <a:sym typeface="Montserrat"/>
            </a:endParaRPr>
          </a:p>
          <a:p>
            <a:pPr indent="0" lvl="0" marL="0" rtl="0" algn="l">
              <a:spcBef>
                <a:spcPts val="1200"/>
              </a:spcBef>
              <a:spcAft>
                <a:spcPts val="1200"/>
              </a:spcAft>
              <a:buNone/>
            </a:pPr>
            <a:r>
              <a:rPr lang="en" sz="1600">
                <a:solidFill>
                  <a:schemeClr val="lt1"/>
                </a:solidFill>
                <a:latin typeface="Montserrat"/>
                <a:ea typeface="Montserrat"/>
                <a:cs typeface="Montserrat"/>
                <a:sym typeface="Montserrat"/>
              </a:rPr>
              <a:t>Please ask questions if you have them! (I know not everyone here is familiar with Minecraft)</a:t>
            </a:r>
            <a:endParaRPr sz="1600">
              <a:solidFill>
                <a:schemeClr val="lt1"/>
              </a:solidFill>
              <a:latin typeface="Montserrat"/>
              <a:ea typeface="Montserrat"/>
              <a:cs typeface="Montserrat"/>
              <a:sym typeface="Montserrat"/>
            </a:endParaRPr>
          </a:p>
        </p:txBody>
      </p:sp>
      <p:pic>
        <p:nvPicPr>
          <p:cNvPr id="64" name="Google Shape;64;p14"/>
          <p:cNvPicPr preferRelativeResize="0"/>
          <p:nvPr/>
        </p:nvPicPr>
        <p:blipFill>
          <a:blip r:embed="rId3">
            <a:alphaModFix/>
          </a:blip>
          <a:stretch>
            <a:fillRect/>
          </a:stretch>
        </p:blipFill>
        <p:spPr>
          <a:xfrm>
            <a:off x="7060025" y="221184"/>
            <a:ext cx="1975675" cy="4643450"/>
          </a:xfrm>
          <a:prstGeom prst="rect">
            <a:avLst/>
          </a:prstGeom>
          <a:noFill/>
          <a:ln>
            <a:noFill/>
          </a:ln>
        </p:spPr>
      </p:pic>
      <p:pic>
        <p:nvPicPr>
          <p:cNvPr id="65" name="Google Shape;65;p14"/>
          <p:cNvPicPr preferRelativeResize="0"/>
          <p:nvPr/>
        </p:nvPicPr>
        <p:blipFill>
          <a:blip r:embed="rId4">
            <a:alphaModFix/>
          </a:blip>
          <a:stretch>
            <a:fillRect/>
          </a:stretch>
        </p:blipFill>
        <p:spPr>
          <a:xfrm>
            <a:off x="4722377" y="1378459"/>
            <a:ext cx="1962611" cy="1843850"/>
          </a:xfrm>
          <a:prstGeom prst="rect">
            <a:avLst/>
          </a:prstGeom>
          <a:noFill/>
          <a:ln>
            <a:noFill/>
          </a:ln>
        </p:spPr>
      </p:pic>
      <p:pic>
        <p:nvPicPr>
          <p:cNvPr id="66" name="Google Shape;66;p14"/>
          <p:cNvPicPr preferRelativeResize="0"/>
          <p:nvPr/>
        </p:nvPicPr>
        <p:blipFill>
          <a:blip r:embed="rId5">
            <a:alphaModFix/>
          </a:blip>
          <a:stretch>
            <a:fillRect/>
          </a:stretch>
        </p:blipFill>
        <p:spPr>
          <a:xfrm>
            <a:off x="4419225" y="140225"/>
            <a:ext cx="2518176" cy="1126350"/>
          </a:xfrm>
          <a:prstGeom prst="rect">
            <a:avLst/>
          </a:prstGeom>
          <a:noFill/>
          <a:ln>
            <a:noFill/>
          </a:ln>
        </p:spPr>
      </p:pic>
      <p:pic>
        <p:nvPicPr>
          <p:cNvPr id="67" name="Google Shape;67;p14"/>
          <p:cNvPicPr preferRelativeResize="0"/>
          <p:nvPr/>
        </p:nvPicPr>
        <p:blipFill>
          <a:blip r:embed="rId6">
            <a:alphaModFix/>
          </a:blip>
          <a:stretch>
            <a:fillRect/>
          </a:stretch>
        </p:blipFill>
        <p:spPr>
          <a:xfrm>
            <a:off x="4339011" y="3347749"/>
            <a:ext cx="2598399" cy="1650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30" name="Shape 230"/>
        <p:cNvGrpSpPr/>
        <p:nvPr/>
      </p:nvGrpSpPr>
      <p:grpSpPr>
        <a:xfrm>
          <a:off x="0" y="0"/>
          <a:ext cx="0" cy="0"/>
          <a:chOff x="0" y="0"/>
          <a:chExt cx="0" cy="0"/>
        </a:xfrm>
      </p:grpSpPr>
      <p:sp>
        <p:nvSpPr>
          <p:cNvPr id="231" name="Google Shape;231;p32"/>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Montserrat SemiBold"/>
                <a:ea typeface="Montserrat SemiBold"/>
                <a:cs typeface="Montserrat SemiBold"/>
                <a:sym typeface="Montserrat SemiBold"/>
              </a:rPr>
              <a:t>Preventing Lag</a:t>
            </a:r>
            <a:endParaRPr>
              <a:solidFill>
                <a:schemeClr val="lt1"/>
              </a:solidFill>
              <a:latin typeface="Montserrat SemiBold"/>
              <a:ea typeface="Montserrat SemiBold"/>
              <a:cs typeface="Montserrat SemiBold"/>
              <a:sym typeface="Montserrat SemiBold"/>
            </a:endParaRPr>
          </a:p>
        </p:txBody>
      </p:sp>
      <p:sp>
        <p:nvSpPr>
          <p:cNvPr id="232" name="Google Shape;232;p32"/>
          <p:cNvSpPr txBox="1"/>
          <p:nvPr>
            <p:ph idx="1" type="body"/>
          </p:nvPr>
        </p:nvSpPr>
        <p:spPr>
          <a:xfrm>
            <a:off x="117525" y="770400"/>
            <a:ext cx="4657800" cy="47394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1600">
                <a:solidFill>
                  <a:schemeClr val="lt1"/>
                </a:solidFill>
                <a:latin typeface="Montserrat"/>
                <a:ea typeface="Montserrat"/>
                <a:cs typeface="Montserrat"/>
                <a:sym typeface="Montserrat"/>
              </a:rPr>
              <a:t>Decrease simulation distance!!!</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Spawning attempts scale with its square</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Massively decreases lag at a small cost</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We use a setting of 5 chunks</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sz="1600">
                <a:solidFill>
                  <a:schemeClr val="lt1"/>
                </a:solidFill>
                <a:latin typeface="Montserrat"/>
                <a:ea typeface="Montserrat"/>
                <a:cs typeface="Montserrat"/>
                <a:sym typeface="Montserrat"/>
              </a:rPr>
              <a:t>World pregeneration</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World generation is laggy</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Pregenerate a large area of the world</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Tradeoff is disk space</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sz="1600">
                <a:solidFill>
                  <a:schemeClr val="lt1"/>
                </a:solidFill>
                <a:latin typeface="Montserrat"/>
                <a:ea typeface="Montserrat"/>
                <a:cs typeface="Montserrat"/>
                <a:sym typeface="Montserrat"/>
              </a:rPr>
              <a:t>Region file compression</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Switch from DEFLATE to LZ4 (faster)</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Larger worlds but less autosave lag</a:t>
            </a:r>
            <a:endParaRPr sz="1600">
              <a:solidFill>
                <a:schemeClr val="lt1"/>
              </a:solidFill>
              <a:latin typeface="Montserrat"/>
              <a:ea typeface="Montserrat"/>
              <a:cs typeface="Montserrat"/>
              <a:sym typeface="Montserrat"/>
            </a:endParaRPr>
          </a:p>
        </p:txBody>
      </p:sp>
      <p:sp>
        <p:nvSpPr>
          <p:cNvPr id="233" name="Google Shape;233;p32"/>
          <p:cNvSpPr txBox="1"/>
          <p:nvPr>
            <p:ph idx="1" type="body"/>
          </p:nvPr>
        </p:nvSpPr>
        <p:spPr>
          <a:xfrm>
            <a:off x="4775425" y="789125"/>
            <a:ext cx="4496100" cy="4392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solidFill>
                  <a:schemeClr val="lt1"/>
                </a:solidFill>
                <a:latin typeface="Montserrat"/>
                <a:ea typeface="Montserrat"/>
                <a:cs typeface="Montserrat"/>
                <a:sym typeface="Montserrat"/>
              </a:rPr>
              <a:t>Optimization mods</a:t>
            </a:r>
            <a:endParaRPr sz="1600">
              <a:solidFill>
                <a:schemeClr val="lt1"/>
              </a:solidFill>
              <a:latin typeface="Montserrat"/>
              <a:ea typeface="Montserrat"/>
              <a:cs typeface="Montserrat"/>
              <a:sym typeface="Montserrat"/>
            </a:endParaRPr>
          </a:p>
          <a:p>
            <a:pPr indent="-330200" lvl="0" marL="457200" rtl="0" algn="l">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Lithium (general optimizations)</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ServerCore (more configurable)</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Concurrent Chunk Management Engine (massive worldgen speedups)</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ScalableLux (lighting engine)</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Krypton (networking)</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Very Many Players (high player counts)</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Carpet &amp; co. (various settings)</a:t>
            </a:r>
            <a:endParaRPr sz="1600">
              <a:solidFill>
                <a:schemeClr val="lt1"/>
              </a:solidFill>
              <a:latin typeface="Montserrat"/>
              <a:ea typeface="Montserrat"/>
              <a:cs typeface="Montserrat"/>
              <a:sym typeface="Montserrat"/>
            </a:endParaRPr>
          </a:p>
          <a:p>
            <a:pPr indent="-330200" lvl="1" marL="9144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lagFreeSpawning</a:t>
            </a:r>
            <a:endParaRPr sz="1600">
              <a:solidFill>
                <a:schemeClr val="lt1"/>
              </a:solidFill>
              <a:latin typeface="Montserrat"/>
              <a:ea typeface="Montserrat"/>
              <a:cs typeface="Montserrat"/>
              <a:sym typeface="Montserrat"/>
            </a:endParaRPr>
          </a:p>
          <a:p>
            <a:pPr indent="-330200" lvl="1" marL="9144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optimizedTNT</a:t>
            </a:r>
            <a:endParaRPr sz="1600">
              <a:solidFill>
                <a:schemeClr val="lt1"/>
              </a:solidFill>
              <a:latin typeface="Montserrat"/>
              <a:ea typeface="Montserrat"/>
              <a:cs typeface="Montserrat"/>
              <a:sym typeface="Montserrat"/>
            </a:endParaRPr>
          </a:p>
          <a:p>
            <a:pPr indent="-330200" lvl="1" marL="9144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optimizedFastEntityMovement</a:t>
            </a:r>
            <a:endParaRPr sz="1600">
              <a:solidFill>
                <a:schemeClr val="lt1"/>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37" name="Shape 237"/>
        <p:cNvGrpSpPr/>
        <p:nvPr/>
      </p:nvGrpSpPr>
      <p:grpSpPr>
        <a:xfrm>
          <a:off x="0" y="0"/>
          <a:ext cx="0" cy="0"/>
          <a:chOff x="0" y="0"/>
          <a:chExt cx="0" cy="0"/>
        </a:xfrm>
      </p:grpSpPr>
      <p:sp>
        <p:nvSpPr>
          <p:cNvPr id="238" name="Google Shape;238;p33"/>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Montserrat SemiBold"/>
                <a:ea typeface="Montserrat SemiBold"/>
                <a:cs typeface="Montserrat SemiBold"/>
                <a:sym typeface="Montserrat SemiBold"/>
              </a:rPr>
              <a:t>In-game Lag Reduction</a:t>
            </a:r>
            <a:endParaRPr>
              <a:solidFill>
                <a:schemeClr val="lt1"/>
              </a:solidFill>
              <a:latin typeface="Montserrat SemiBold"/>
              <a:ea typeface="Montserrat SemiBold"/>
              <a:cs typeface="Montserrat SemiBold"/>
              <a:sym typeface="Montserrat SemiBold"/>
            </a:endParaRPr>
          </a:p>
        </p:txBody>
      </p:sp>
      <p:sp>
        <p:nvSpPr>
          <p:cNvPr id="239" name="Google Shape;239;p33"/>
          <p:cNvSpPr txBox="1"/>
          <p:nvPr>
            <p:ph idx="1" type="body"/>
          </p:nvPr>
        </p:nvSpPr>
        <p:spPr>
          <a:xfrm>
            <a:off x="235500" y="770400"/>
            <a:ext cx="4860900" cy="473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solidFill>
                  <a:schemeClr val="lt1"/>
                </a:solidFill>
                <a:latin typeface="Montserrat"/>
                <a:ea typeface="Montserrat"/>
                <a:cs typeface="Montserrat"/>
                <a:sym typeface="Montserrat"/>
              </a:rPr>
              <a:t>Minimize laggy entities or move them to infrequently loaded areas</a:t>
            </a:r>
            <a:endParaRPr sz="1600">
              <a:solidFill>
                <a:schemeClr val="lt1"/>
              </a:solidFill>
              <a:latin typeface="Montserrat"/>
              <a:ea typeface="Montserrat"/>
              <a:cs typeface="Montserrat"/>
              <a:sym typeface="Montserrat"/>
            </a:endParaRPr>
          </a:p>
          <a:p>
            <a:pPr indent="0" lvl="0" marL="0" rtl="0" algn="l">
              <a:spcBef>
                <a:spcPts val="1200"/>
              </a:spcBef>
              <a:spcAft>
                <a:spcPts val="0"/>
              </a:spcAft>
              <a:buNone/>
            </a:pPr>
            <a:r>
              <a:rPr lang="en" sz="1600">
                <a:solidFill>
                  <a:schemeClr val="lt1"/>
                </a:solidFill>
                <a:latin typeface="Montserrat"/>
                <a:ea typeface="Montserrat"/>
                <a:cs typeface="Montserrat"/>
                <a:sym typeface="Montserrat"/>
              </a:rPr>
              <a:t>Avoid high entity counts like mob pens</a:t>
            </a:r>
            <a:endParaRPr sz="1600">
              <a:solidFill>
                <a:schemeClr val="lt1"/>
              </a:solidFill>
              <a:latin typeface="Montserrat"/>
              <a:ea typeface="Montserrat"/>
              <a:cs typeface="Montserrat"/>
              <a:sym typeface="Montserrat"/>
            </a:endParaRPr>
          </a:p>
          <a:p>
            <a:pPr indent="0" lvl="0" marL="0" rtl="0" algn="l">
              <a:spcBef>
                <a:spcPts val="1200"/>
              </a:spcBef>
              <a:spcAft>
                <a:spcPts val="0"/>
              </a:spcAft>
              <a:buNone/>
            </a:pPr>
            <a:r>
              <a:rPr lang="en" sz="1600">
                <a:solidFill>
                  <a:schemeClr val="lt1"/>
                </a:solidFill>
                <a:latin typeface="Montserrat"/>
                <a:ea typeface="Montserrat"/>
                <a:cs typeface="Montserrat"/>
                <a:sym typeface="Montserrat"/>
              </a:rPr>
              <a:t>Prevent colliding entities (overcrowded mob pens are extremely laggy)</a:t>
            </a:r>
            <a:endParaRPr sz="1600">
              <a:solidFill>
                <a:schemeClr val="lt1"/>
              </a:solidFill>
              <a:latin typeface="Montserrat"/>
              <a:ea typeface="Montserrat"/>
              <a:cs typeface="Montserrat"/>
              <a:sym typeface="Montserrat"/>
            </a:endParaRPr>
          </a:p>
          <a:p>
            <a:pPr indent="0" lvl="0" marL="0" rtl="0" algn="l">
              <a:spcBef>
                <a:spcPts val="1200"/>
              </a:spcBef>
              <a:spcAft>
                <a:spcPts val="0"/>
              </a:spcAft>
              <a:buNone/>
            </a:pPr>
            <a:r>
              <a:rPr lang="en" sz="1600">
                <a:solidFill>
                  <a:schemeClr val="lt1"/>
                </a:solidFill>
                <a:latin typeface="Montserrat"/>
                <a:ea typeface="Montserrat"/>
                <a:cs typeface="Montserrat"/>
                <a:sym typeface="Montserrat"/>
              </a:rPr>
              <a:t>Spawnproof spawnable areas</a:t>
            </a:r>
            <a:endParaRPr sz="1600">
              <a:solidFill>
                <a:schemeClr val="lt1"/>
              </a:solidFill>
              <a:latin typeface="Montserrat"/>
              <a:ea typeface="Montserrat"/>
              <a:cs typeface="Montserrat"/>
              <a:sym typeface="Montserrat"/>
            </a:endParaRPr>
          </a:p>
          <a:p>
            <a:pPr indent="0" lvl="0" marL="0" rtl="0" algn="l">
              <a:spcBef>
                <a:spcPts val="1200"/>
              </a:spcBef>
              <a:spcAft>
                <a:spcPts val="0"/>
              </a:spcAft>
              <a:buNone/>
            </a:pPr>
            <a:r>
              <a:rPr lang="en" sz="1600">
                <a:solidFill>
                  <a:schemeClr val="lt1"/>
                </a:solidFill>
                <a:latin typeface="Montserrat"/>
                <a:ea typeface="Montserrat"/>
                <a:cs typeface="Montserrat"/>
                <a:sym typeface="Montserrat"/>
              </a:rPr>
              <a:t>Disable laggy redstone machines</a:t>
            </a:r>
            <a:endParaRPr sz="1600">
              <a:solidFill>
                <a:schemeClr val="lt1"/>
              </a:solidFill>
              <a:latin typeface="Montserrat"/>
              <a:ea typeface="Montserrat"/>
              <a:cs typeface="Montserrat"/>
              <a:sym typeface="Montserrat"/>
            </a:endParaRPr>
          </a:p>
          <a:p>
            <a:pPr indent="0" lvl="0" marL="0" rtl="0" algn="l">
              <a:spcBef>
                <a:spcPts val="1200"/>
              </a:spcBef>
              <a:spcAft>
                <a:spcPts val="0"/>
              </a:spcAft>
              <a:buClr>
                <a:schemeClr val="dk1"/>
              </a:buClr>
              <a:buSzPts val="1100"/>
              <a:buFont typeface="Arial"/>
              <a:buNone/>
            </a:pPr>
            <a:r>
              <a:rPr lang="en" sz="1600">
                <a:solidFill>
                  <a:schemeClr val="lt1"/>
                </a:solidFill>
                <a:latin typeface="Montserrat"/>
                <a:ea typeface="Montserrat"/>
                <a:cs typeface="Montserrat"/>
                <a:sym typeface="Montserrat"/>
              </a:rPr>
              <a:t>Profiling</a:t>
            </a:r>
            <a:endParaRPr sz="1600">
              <a:solidFill>
                <a:schemeClr val="lt1"/>
              </a:solidFill>
              <a:latin typeface="Montserrat"/>
              <a:ea typeface="Montserrat"/>
              <a:cs typeface="Montserrat"/>
              <a:sym typeface="Montserrat"/>
            </a:endParaRPr>
          </a:p>
          <a:p>
            <a:pPr indent="-330200" lvl="0" marL="457200" rtl="0" algn="l">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See what’s lagging the server</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/profile health, /profile entities</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Profiling mod Spark for granular profiling</a:t>
            </a:r>
            <a:endParaRPr sz="1600">
              <a:solidFill>
                <a:schemeClr val="lt1"/>
              </a:solidFill>
              <a:latin typeface="Montserrat"/>
              <a:ea typeface="Montserrat"/>
              <a:cs typeface="Montserrat"/>
              <a:sym typeface="Montserrat"/>
            </a:endParaRPr>
          </a:p>
        </p:txBody>
      </p:sp>
      <p:pic>
        <p:nvPicPr>
          <p:cNvPr id="240" name="Google Shape;240;p33"/>
          <p:cNvPicPr preferRelativeResize="0"/>
          <p:nvPr/>
        </p:nvPicPr>
        <p:blipFill rotWithShape="1">
          <a:blip r:embed="rId3">
            <a:alphaModFix/>
          </a:blip>
          <a:srcRect b="25986" l="0" r="27113" t="0"/>
          <a:stretch/>
        </p:blipFill>
        <p:spPr>
          <a:xfrm>
            <a:off x="5158875" y="1858025"/>
            <a:ext cx="3985124" cy="3285474"/>
          </a:xfrm>
          <a:prstGeom prst="rect">
            <a:avLst/>
          </a:prstGeom>
          <a:noFill/>
          <a:ln>
            <a:noFill/>
          </a:ln>
        </p:spPr>
      </p:pic>
      <p:pic>
        <p:nvPicPr>
          <p:cNvPr id="241" name="Google Shape;241;p33"/>
          <p:cNvPicPr preferRelativeResize="0"/>
          <p:nvPr/>
        </p:nvPicPr>
        <p:blipFill rotWithShape="1">
          <a:blip r:embed="rId4">
            <a:alphaModFix/>
          </a:blip>
          <a:srcRect b="21036" l="0" r="0" t="0"/>
          <a:stretch/>
        </p:blipFill>
        <p:spPr>
          <a:xfrm>
            <a:off x="5704450" y="79800"/>
            <a:ext cx="2975449" cy="1672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45" name="Shape 245"/>
        <p:cNvGrpSpPr/>
        <p:nvPr/>
      </p:nvGrpSpPr>
      <p:grpSpPr>
        <a:xfrm>
          <a:off x="0" y="0"/>
          <a:ext cx="0" cy="0"/>
          <a:chOff x="0" y="0"/>
          <a:chExt cx="0" cy="0"/>
        </a:xfrm>
      </p:grpSpPr>
      <p:pic>
        <p:nvPicPr>
          <p:cNvPr id="246" name="Google Shape;246;p34"/>
          <p:cNvPicPr preferRelativeResize="0"/>
          <p:nvPr/>
        </p:nvPicPr>
        <p:blipFill>
          <a:blip r:embed="rId3">
            <a:alphaModFix amt="32000"/>
          </a:blip>
          <a:stretch>
            <a:fillRect/>
          </a:stretch>
        </p:blipFill>
        <p:spPr>
          <a:xfrm>
            <a:off x="0" y="-654601"/>
            <a:ext cx="9144001" cy="5798100"/>
          </a:xfrm>
          <a:prstGeom prst="rect">
            <a:avLst/>
          </a:prstGeom>
          <a:noFill/>
          <a:ln>
            <a:noFill/>
          </a:ln>
        </p:spPr>
      </p:pic>
      <p:sp>
        <p:nvSpPr>
          <p:cNvPr id="247" name="Google Shape;247;p34"/>
          <p:cNvSpPr txBox="1"/>
          <p:nvPr>
            <p:ph type="title"/>
          </p:nvPr>
        </p:nvSpPr>
        <p:spPr>
          <a:xfrm>
            <a:off x="311700" y="1893000"/>
            <a:ext cx="8520600" cy="1027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chemeClr val="lt1"/>
                </a:solidFill>
                <a:latin typeface="Montserrat SemiBold"/>
                <a:ea typeface="Montserrat SemiBold"/>
                <a:cs typeface="Montserrat SemiBold"/>
                <a:sym typeface="Montserrat SemiBold"/>
              </a:rPr>
              <a:t>Management</a:t>
            </a:r>
            <a:endParaRPr sz="6000">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51" name="Shape 251"/>
        <p:cNvGrpSpPr/>
        <p:nvPr/>
      </p:nvGrpSpPr>
      <p:grpSpPr>
        <a:xfrm>
          <a:off x="0" y="0"/>
          <a:ext cx="0" cy="0"/>
          <a:chOff x="0" y="0"/>
          <a:chExt cx="0" cy="0"/>
        </a:xfrm>
      </p:grpSpPr>
      <p:sp>
        <p:nvSpPr>
          <p:cNvPr id="252" name="Google Shape;252;p35"/>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Montserrat SemiBold"/>
                <a:ea typeface="Montserrat SemiBold"/>
                <a:cs typeface="Montserrat SemiBold"/>
                <a:sym typeface="Montserrat SemiBold"/>
              </a:rPr>
              <a:t>Administration</a:t>
            </a:r>
            <a:endParaRPr>
              <a:solidFill>
                <a:schemeClr val="lt1"/>
              </a:solidFill>
              <a:latin typeface="Montserrat SemiBold"/>
              <a:ea typeface="Montserrat SemiBold"/>
              <a:cs typeface="Montserrat SemiBold"/>
              <a:sym typeface="Montserrat SemiBold"/>
            </a:endParaRPr>
          </a:p>
        </p:txBody>
      </p:sp>
      <p:sp>
        <p:nvSpPr>
          <p:cNvPr id="253" name="Google Shape;253;p35"/>
          <p:cNvSpPr txBox="1"/>
          <p:nvPr>
            <p:ph idx="1" type="body"/>
          </p:nvPr>
        </p:nvSpPr>
        <p:spPr>
          <a:xfrm>
            <a:off x="235500" y="712925"/>
            <a:ext cx="4419900" cy="43929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1600">
                <a:solidFill>
                  <a:schemeClr val="lt1"/>
                </a:solidFill>
                <a:latin typeface="Montserrat"/>
                <a:ea typeface="Montserrat"/>
                <a:cs typeface="Montserrat"/>
                <a:sym typeface="Montserrat"/>
              </a:rPr>
              <a:t>Be transparent and </a:t>
            </a:r>
            <a:r>
              <a:rPr lang="en" sz="1600">
                <a:solidFill>
                  <a:schemeClr val="lt1"/>
                </a:solidFill>
                <a:latin typeface="Montserrat"/>
                <a:ea typeface="Montserrat"/>
                <a:cs typeface="Montserrat"/>
                <a:sym typeface="Montserrat"/>
              </a:rPr>
              <a:t>predictable</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Clearly communicate server info (mods, gamerules, other settings)</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Let people know about changes and downtime ahead of time</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Don’t make changes without serious thought </a:t>
            </a:r>
            <a:r>
              <a:rPr lang="en" sz="1600">
                <a:solidFill>
                  <a:schemeClr val="lt1"/>
                </a:solidFill>
                <a:latin typeface="Montserrat"/>
                <a:ea typeface="Montserrat"/>
                <a:cs typeface="Montserrat"/>
                <a:sym typeface="Montserrat"/>
              </a:rPr>
              <a:t>(especially ones that affect vanilla mechanics)</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sz="1600">
                <a:solidFill>
                  <a:schemeClr val="lt1"/>
                </a:solidFill>
                <a:latin typeface="Montserrat"/>
                <a:ea typeface="Montserrat"/>
                <a:cs typeface="Montserrat"/>
                <a:sym typeface="Montserrat"/>
              </a:rPr>
              <a:t>Listen to your community</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If everyone wants something, strongly consider it</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Polls are a great tool for this (but don’t blindly follow their results)</a:t>
            </a:r>
            <a:endParaRPr sz="1600">
              <a:solidFill>
                <a:schemeClr val="lt1"/>
              </a:solidFill>
              <a:latin typeface="Montserrat"/>
              <a:ea typeface="Montserrat"/>
              <a:cs typeface="Montserrat"/>
              <a:sym typeface="Montserrat"/>
            </a:endParaRPr>
          </a:p>
        </p:txBody>
      </p:sp>
      <p:pic>
        <p:nvPicPr>
          <p:cNvPr id="254" name="Google Shape;254;p35"/>
          <p:cNvPicPr preferRelativeResize="0"/>
          <p:nvPr/>
        </p:nvPicPr>
        <p:blipFill rotWithShape="1">
          <a:blip r:embed="rId3">
            <a:alphaModFix/>
          </a:blip>
          <a:srcRect b="32851" l="0" r="0" t="1076"/>
          <a:stretch/>
        </p:blipFill>
        <p:spPr>
          <a:xfrm>
            <a:off x="4753275" y="2772900"/>
            <a:ext cx="4221725" cy="2176625"/>
          </a:xfrm>
          <a:prstGeom prst="rect">
            <a:avLst/>
          </a:prstGeom>
          <a:noFill/>
          <a:ln>
            <a:noFill/>
          </a:ln>
        </p:spPr>
      </p:pic>
      <p:sp>
        <p:nvSpPr>
          <p:cNvPr id="255" name="Google Shape;255;p35"/>
          <p:cNvSpPr txBox="1"/>
          <p:nvPr>
            <p:ph idx="1" type="body"/>
          </p:nvPr>
        </p:nvSpPr>
        <p:spPr>
          <a:xfrm>
            <a:off x="4753275" y="315000"/>
            <a:ext cx="4419900" cy="26865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1600">
                <a:solidFill>
                  <a:schemeClr val="lt1"/>
                </a:solidFill>
                <a:latin typeface="Montserrat"/>
                <a:ea typeface="Montserrat"/>
                <a:cs typeface="Montserrat"/>
                <a:sym typeface="Montserrat"/>
              </a:rPr>
              <a:t>Don’t cheat (generally)</a:t>
            </a:r>
            <a:endParaRPr sz="1600">
              <a:solidFill>
                <a:schemeClr val="lt1"/>
              </a:solidFill>
              <a:latin typeface="Montserrat"/>
              <a:ea typeface="Montserrat"/>
              <a:cs typeface="Montserrat"/>
              <a:sym typeface="Montserrat"/>
            </a:endParaRPr>
          </a:p>
          <a:p>
            <a:pPr indent="-330200" lvl="0" marL="457200" rtl="0" algn="l">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Nobody likes an admin who cheats</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Use admin privileges for admin purposes only (monitoring players, lag testing, etc.)</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Okay in some circumstances (like a player losing items due to lag)</a:t>
            </a:r>
            <a:endParaRPr sz="1600">
              <a:solidFill>
                <a:schemeClr val="lt1"/>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59" name="Shape 259"/>
        <p:cNvGrpSpPr/>
        <p:nvPr/>
      </p:nvGrpSpPr>
      <p:grpSpPr>
        <a:xfrm>
          <a:off x="0" y="0"/>
          <a:ext cx="0" cy="0"/>
          <a:chOff x="0" y="0"/>
          <a:chExt cx="0" cy="0"/>
        </a:xfrm>
      </p:grpSpPr>
      <p:sp>
        <p:nvSpPr>
          <p:cNvPr id="260" name="Google Shape;260;p36"/>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Montserrat SemiBold"/>
                <a:ea typeface="Montserrat SemiBold"/>
                <a:cs typeface="Montserrat SemiBold"/>
                <a:sym typeface="Montserrat SemiBold"/>
              </a:rPr>
              <a:t>Moderation</a:t>
            </a:r>
            <a:endParaRPr>
              <a:solidFill>
                <a:schemeClr val="lt1"/>
              </a:solidFill>
              <a:latin typeface="Montserrat SemiBold"/>
              <a:ea typeface="Montserrat SemiBold"/>
              <a:cs typeface="Montserrat SemiBold"/>
              <a:sym typeface="Montserrat SemiBold"/>
            </a:endParaRPr>
          </a:p>
        </p:txBody>
      </p:sp>
      <p:sp>
        <p:nvSpPr>
          <p:cNvPr id="261" name="Google Shape;261;p36"/>
          <p:cNvSpPr txBox="1"/>
          <p:nvPr>
            <p:ph idx="1" type="body"/>
          </p:nvPr>
        </p:nvSpPr>
        <p:spPr>
          <a:xfrm>
            <a:off x="235500" y="712925"/>
            <a:ext cx="4336500" cy="43929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1600">
                <a:solidFill>
                  <a:schemeClr val="lt1"/>
                </a:solidFill>
                <a:latin typeface="Montserrat"/>
                <a:ea typeface="Montserrat"/>
                <a:cs typeface="Montserrat"/>
                <a:sym typeface="Montserrat"/>
              </a:rPr>
              <a:t>Set clear expectations for players</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What to do, what to not do</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Simple is fine; you don’t need a huge list of rules</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sz="1600">
                <a:solidFill>
                  <a:schemeClr val="lt1"/>
                </a:solidFill>
                <a:latin typeface="Montserrat"/>
                <a:ea typeface="Montserrat"/>
                <a:cs typeface="Montserrat"/>
                <a:sym typeface="Montserrat"/>
              </a:rPr>
              <a:t>Moderate effectively</a:t>
            </a:r>
            <a:endParaRPr sz="1600">
              <a:solidFill>
                <a:schemeClr val="lt1"/>
              </a:solidFill>
              <a:latin typeface="Montserrat"/>
              <a:ea typeface="Montserrat"/>
              <a:cs typeface="Montserrat"/>
              <a:sym typeface="Montserrat"/>
            </a:endParaRPr>
          </a:p>
          <a:p>
            <a:pPr indent="-330200" lvl="0" marL="457200" rtl="0" algn="l">
              <a:lnSpc>
                <a:spcPct val="115000"/>
              </a:lnSpc>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Warn players acting in good faith (people make mistakes)</a:t>
            </a:r>
            <a:endParaRPr sz="1600">
              <a:solidFill>
                <a:schemeClr val="lt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Ban players for repeated offenses or blatant rule-breaking</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1200"/>
              </a:spcAft>
              <a:buNone/>
            </a:pPr>
            <a:r>
              <a:rPr lang="en" sz="1600">
                <a:solidFill>
                  <a:schemeClr val="lt1"/>
                </a:solidFill>
                <a:latin typeface="Montserrat"/>
                <a:ea typeface="Montserrat"/>
                <a:cs typeface="Montserrat"/>
                <a:sym typeface="Montserrat"/>
              </a:rPr>
              <a:t>Once again, whitelisting is a very good thing</a:t>
            </a:r>
            <a:endParaRPr sz="1600">
              <a:solidFill>
                <a:schemeClr val="lt1"/>
              </a:solidFill>
              <a:latin typeface="Montserrat"/>
              <a:ea typeface="Montserrat"/>
              <a:cs typeface="Montserrat"/>
              <a:sym typeface="Montserrat"/>
            </a:endParaRPr>
          </a:p>
        </p:txBody>
      </p:sp>
      <p:pic>
        <p:nvPicPr>
          <p:cNvPr id="262" name="Google Shape;262;p36"/>
          <p:cNvPicPr preferRelativeResize="0"/>
          <p:nvPr/>
        </p:nvPicPr>
        <p:blipFill rotWithShape="1">
          <a:blip r:embed="rId3">
            <a:alphaModFix/>
          </a:blip>
          <a:srcRect b="0" l="12203" r="0" t="7706"/>
          <a:stretch/>
        </p:blipFill>
        <p:spPr>
          <a:xfrm>
            <a:off x="4696375" y="2484150"/>
            <a:ext cx="4277975" cy="2529426"/>
          </a:xfrm>
          <a:prstGeom prst="rect">
            <a:avLst/>
          </a:prstGeom>
          <a:noFill/>
          <a:ln>
            <a:noFill/>
          </a:ln>
        </p:spPr>
      </p:pic>
      <p:pic>
        <p:nvPicPr>
          <p:cNvPr id="263" name="Google Shape;263;p36"/>
          <p:cNvPicPr preferRelativeResize="0"/>
          <p:nvPr/>
        </p:nvPicPr>
        <p:blipFill>
          <a:blip r:embed="rId4">
            <a:alphaModFix/>
          </a:blip>
          <a:stretch>
            <a:fillRect/>
          </a:stretch>
        </p:blipFill>
        <p:spPr>
          <a:xfrm>
            <a:off x="4668525" y="597246"/>
            <a:ext cx="4336500" cy="146667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67" name="Shape 267"/>
        <p:cNvGrpSpPr/>
        <p:nvPr/>
      </p:nvGrpSpPr>
      <p:grpSpPr>
        <a:xfrm>
          <a:off x="0" y="0"/>
          <a:ext cx="0" cy="0"/>
          <a:chOff x="0" y="0"/>
          <a:chExt cx="0" cy="0"/>
        </a:xfrm>
      </p:grpSpPr>
      <p:sp>
        <p:nvSpPr>
          <p:cNvPr id="268" name="Google Shape;268;p37"/>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Montserrat SemiBold"/>
                <a:ea typeface="Montserrat SemiBold"/>
                <a:cs typeface="Montserrat SemiBold"/>
                <a:sym typeface="Montserrat SemiBold"/>
              </a:rPr>
              <a:t>Have fun!</a:t>
            </a:r>
            <a:endParaRPr>
              <a:solidFill>
                <a:schemeClr val="lt1"/>
              </a:solidFill>
              <a:latin typeface="Montserrat SemiBold"/>
              <a:ea typeface="Montserrat SemiBold"/>
              <a:cs typeface="Montserrat SemiBold"/>
              <a:sym typeface="Montserrat SemiBold"/>
            </a:endParaRPr>
          </a:p>
        </p:txBody>
      </p:sp>
      <p:pic>
        <p:nvPicPr>
          <p:cNvPr id="269" name="Google Shape;269;p37" title="2025-09-03_18.54.51.png"/>
          <p:cNvPicPr preferRelativeResize="0"/>
          <p:nvPr/>
        </p:nvPicPr>
        <p:blipFill rotWithShape="1">
          <a:blip r:embed="rId3">
            <a:alphaModFix/>
          </a:blip>
          <a:srcRect b="0" l="15923" r="0" t="15923"/>
          <a:stretch/>
        </p:blipFill>
        <p:spPr>
          <a:xfrm>
            <a:off x="0" y="2571750"/>
            <a:ext cx="4572001" cy="2571751"/>
          </a:xfrm>
          <a:prstGeom prst="rect">
            <a:avLst/>
          </a:prstGeom>
          <a:noFill/>
          <a:ln>
            <a:noFill/>
          </a:ln>
        </p:spPr>
      </p:pic>
      <p:pic>
        <p:nvPicPr>
          <p:cNvPr id="270" name="Google Shape;270;p37" title="2025-09-05_21.16.35.png"/>
          <p:cNvPicPr preferRelativeResize="0"/>
          <p:nvPr/>
        </p:nvPicPr>
        <p:blipFill rotWithShape="1">
          <a:blip r:embed="rId4">
            <a:alphaModFix/>
          </a:blip>
          <a:srcRect b="40475" l="34256" r="33030" t="4132"/>
          <a:stretch/>
        </p:blipFill>
        <p:spPr>
          <a:xfrm>
            <a:off x="6414960" y="-27625"/>
            <a:ext cx="2729037" cy="2599376"/>
          </a:xfrm>
          <a:prstGeom prst="rect">
            <a:avLst/>
          </a:prstGeom>
          <a:noFill/>
          <a:ln>
            <a:noFill/>
          </a:ln>
        </p:spPr>
      </p:pic>
      <p:pic>
        <p:nvPicPr>
          <p:cNvPr id="271" name="Google Shape;271;p37"/>
          <p:cNvPicPr preferRelativeResize="0"/>
          <p:nvPr/>
        </p:nvPicPr>
        <p:blipFill rotWithShape="1">
          <a:blip r:embed="rId5">
            <a:alphaModFix/>
          </a:blip>
          <a:srcRect b="10733" l="40412" r="40018" t="36027"/>
          <a:stretch/>
        </p:blipFill>
        <p:spPr>
          <a:xfrm>
            <a:off x="4902496" y="0"/>
            <a:ext cx="1512453" cy="2571750"/>
          </a:xfrm>
          <a:prstGeom prst="rect">
            <a:avLst/>
          </a:prstGeom>
          <a:noFill/>
          <a:ln>
            <a:noFill/>
          </a:ln>
        </p:spPr>
      </p:pic>
      <p:pic>
        <p:nvPicPr>
          <p:cNvPr id="272" name="Google Shape;272;p37"/>
          <p:cNvPicPr preferRelativeResize="0"/>
          <p:nvPr/>
        </p:nvPicPr>
        <p:blipFill rotWithShape="1">
          <a:blip r:embed="rId6">
            <a:alphaModFix/>
          </a:blip>
          <a:srcRect b="18915" l="14529" r="0" t="26478"/>
          <a:stretch/>
        </p:blipFill>
        <p:spPr>
          <a:xfrm>
            <a:off x="0" y="759300"/>
            <a:ext cx="4902499" cy="1812449"/>
          </a:xfrm>
          <a:prstGeom prst="rect">
            <a:avLst/>
          </a:prstGeom>
          <a:noFill/>
          <a:ln>
            <a:noFill/>
          </a:ln>
        </p:spPr>
      </p:pic>
      <p:pic>
        <p:nvPicPr>
          <p:cNvPr id="273" name="Google Shape;273;p37"/>
          <p:cNvPicPr preferRelativeResize="0"/>
          <p:nvPr/>
        </p:nvPicPr>
        <p:blipFill rotWithShape="1">
          <a:blip r:embed="rId7">
            <a:alphaModFix/>
          </a:blip>
          <a:srcRect b="6375" l="20784" r="11843" t="22073"/>
          <a:stretch/>
        </p:blipFill>
        <p:spPr>
          <a:xfrm>
            <a:off x="4572000" y="2571750"/>
            <a:ext cx="4572000" cy="25717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77" name="Shape 277"/>
        <p:cNvGrpSpPr/>
        <p:nvPr/>
      </p:nvGrpSpPr>
      <p:grpSpPr>
        <a:xfrm>
          <a:off x="0" y="0"/>
          <a:ext cx="0" cy="0"/>
          <a:chOff x="0" y="0"/>
          <a:chExt cx="0" cy="0"/>
        </a:xfrm>
      </p:grpSpPr>
      <p:sp>
        <p:nvSpPr>
          <p:cNvPr id="278" name="Google Shape;278;p38"/>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Montserrat SemiBold"/>
                <a:ea typeface="Montserrat SemiBold"/>
                <a:cs typeface="Montserrat SemiBold"/>
                <a:sym typeface="Montserrat SemiBold"/>
              </a:rPr>
              <a:t>Live demo or something</a:t>
            </a:r>
            <a:endParaRPr>
              <a:solidFill>
                <a:schemeClr val="lt1"/>
              </a:solidFill>
              <a:latin typeface="Montserrat SemiBold"/>
              <a:ea typeface="Montserrat SemiBold"/>
              <a:cs typeface="Montserrat SemiBold"/>
              <a:sym typeface="Montserrat SemiBold"/>
            </a:endParaRPr>
          </a:p>
        </p:txBody>
      </p:sp>
      <p:pic>
        <p:nvPicPr>
          <p:cNvPr id="279" name="Google Shape;279;p38"/>
          <p:cNvPicPr preferRelativeResize="0"/>
          <p:nvPr/>
        </p:nvPicPr>
        <p:blipFill rotWithShape="1">
          <a:blip r:embed="rId3">
            <a:alphaModFix/>
          </a:blip>
          <a:srcRect b="25712" l="12585" r="6166" t="24302"/>
          <a:stretch/>
        </p:blipFill>
        <p:spPr>
          <a:xfrm>
            <a:off x="0" y="908160"/>
            <a:ext cx="9144003" cy="423534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83" name="Shape 283"/>
        <p:cNvGrpSpPr/>
        <p:nvPr/>
      </p:nvGrpSpPr>
      <p:grpSpPr>
        <a:xfrm>
          <a:off x="0" y="0"/>
          <a:ext cx="0" cy="0"/>
          <a:chOff x="0" y="0"/>
          <a:chExt cx="0" cy="0"/>
        </a:xfrm>
      </p:grpSpPr>
      <p:pic>
        <p:nvPicPr>
          <p:cNvPr id="284" name="Google Shape;284;p39"/>
          <p:cNvPicPr preferRelativeResize="0"/>
          <p:nvPr/>
        </p:nvPicPr>
        <p:blipFill rotWithShape="1">
          <a:blip r:embed="rId3">
            <a:alphaModFix/>
          </a:blip>
          <a:srcRect b="21083" l="20796" r="10204" t="14578"/>
          <a:stretch/>
        </p:blipFill>
        <p:spPr>
          <a:xfrm>
            <a:off x="908400" y="0"/>
            <a:ext cx="7327212" cy="51434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88" name="Shape 288"/>
        <p:cNvGrpSpPr/>
        <p:nvPr/>
      </p:nvGrpSpPr>
      <p:grpSpPr>
        <a:xfrm>
          <a:off x="0" y="0"/>
          <a:ext cx="0" cy="0"/>
          <a:chOff x="0" y="0"/>
          <a:chExt cx="0" cy="0"/>
        </a:xfrm>
      </p:grpSpPr>
      <p:pic>
        <p:nvPicPr>
          <p:cNvPr id="289" name="Google Shape;289;p40"/>
          <p:cNvPicPr preferRelativeResize="0"/>
          <p:nvPr/>
        </p:nvPicPr>
        <p:blipFill>
          <a:blip r:embed="rId3">
            <a:alphaModFix amt="32000"/>
          </a:blip>
          <a:stretch>
            <a:fillRect/>
          </a:stretch>
        </p:blipFill>
        <p:spPr>
          <a:xfrm>
            <a:off x="-1" y="4"/>
            <a:ext cx="9144003" cy="5143496"/>
          </a:xfrm>
          <a:prstGeom prst="rect">
            <a:avLst/>
          </a:prstGeom>
          <a:noFill/>
          <a:ln>
            <a:noFill/>
          </a:ln>
        </p:spPr>
      </p:pic>
      <p:sp>
        <p:nvSpPr>
          <p:cNvPr id="290" name="Google Shape;290;p40"/>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Montserrat SemiBold"/>
                <a:ea typeface="Montserrat SemiBold"/>
                <a:cs typeface="Montserrat SemiBold"/>
                <a:sym typeface="Montserrat SemiBold"/>
              </a:rPr>
              <a:t>The End</a:t>
            </a:r>
            <a:endParaRPr>
              <a:solidFill>
                <a:schemeClr val="lt1"/>
              </a:solidFill>
              <a:latin typeface="Montserrat SemiBold"/>
              <a:ea typeface="Montserrat SemiBold"/>
              <a:cs typeface="Montserrat SemiBold"/>
              <a:sym typeface="Montserrat SemiBold"/>
            </a:endParaRPr>
          </a:p>
        </p:txBody>
      </p:sp>
      <p:sp>
        <p:nvSpPr>
          <p:cNvPr id="291" name="Google Shape;291;p40"/>
          <p:cNvSpPr txBox="1"/>
          <p:nvPr>
            <p:ph idx="1" type="body"/>
          </p:nvPr>
        </p:nvSpPr>
        <p:spPr>
          <a:xfrm>
            <a:off x="235500" y="865325"/>
            <a:ext cx="3790500" cy="43929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1600">
                <a:solidFill>
                  <a:schemeClr val="lt1"/>
                </a:solidFill>
                <a:latin typeface="Montserrat"/>
                <a:ea typeface="Montserrat"/>
                <a:cs typeface="Montserrat"/>
                <a:sym typeface="Montserrat"/>
              </a:rPr>
              <a:t>Thanks for listening to me ramble about Minecraft for way too long</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sz="1600">
                <a:solidFill>
                  <a:schemeClr val="lt1"/>
                </a:solidFill>
                <a:latin typeface="Montserrat"/>
                <a:ea typeface="Montserrat"/>
                <a:cs typeface="Montserrat"/>
                <a:sym typeface="Montserrat"/>
              </a:rPr>
              <a:t>I hope you’re better informed now</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0"/>
              </a:spcAft>
              <a:buNone/>
            </a:pPr>
            <a:r>
              <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 sz="1600">
                <a:solidFill>
                  <a:schemeClr val="lt1"/>
                </a:solidFill>
                <a:latin typeface="Montserrat"/>
                <a:ea typeface="Montserrat"/>
                <a:cs typeface="Montserrat"/>
                <a:sym typeface="Montserrat"/>
              </a:rPr>
              <a:t>Join the MC Club Discord: https://discord.gg/eAvUdt26Q9 </a:t>
            </a:r>
            <a:endParaRPr sz="1600">
              <a:solidFill>
                <a:schemeClr val="lt1"/>
              </a:solidFill>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600">
              <a:solidFill>
                <a:schemeClr val="lt1"/>
              </a:solidFill>
              <a:latin typeface="Montserrat"/>
              <a:ea typeface="Montserrat"/>
              <a:cs typeface="Montserrat"/>
              <a:sym typeface="Montserrat"/>
            </a:endParaRPr>
          </a:p>
        </p:txBody>
      </p:sp>
      <p:pic>
        <p:nvPicPr>
          <p:cNvPr id="292" name="Google Shape;292;p40"/>
          <p:cNvPicPr preferRelativeResize="0"/>
          <p:nvPr/>
        </p:nvPicPr>
        <p:blipFill>
          <a:blip r:embed="rId4">
            <a:alphaModFix/>
          </a:blip>
          <a:stretch>
            <a:fillRect/>
          </a:stretch>
        </p:blipFill>
        <p:spPr>
          <a:xfrm>
            <a:off x="358750" y="3173900"/>
            <a:ext cx="1749700" cy="1856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71" name="Shape 71"/>
        <p:cNvGrpSpPr/>
        <p:nvPr/>
      </p:nvGrpSpPr>
      <p:grpSpPr>
        <a:xfrm>
          <a:off x="0" y="0"/>
          <a:ext cx="0" cy="0"/>
          <a:chOff x="0" y="0"/>
          <a:chExt cx="0" cy="0"/>
        </a:xfrm>
      </p:grpSpPr>
      <p:pic>
        <p:nvPicPr>
          <p:cNvPr id="72" name="Google Shape;72;p15"/>
          <p:cNvPicPr preferRelativeResize="0"/>
          <p:nvPr/>
        </p:nvPicPr>
        <p:blipFill rotWithShape="1">
          <a:blip r:embed="rId3">
            <a:alphaModFix amt="32000"/>
          </a:blip>
          <a:srcRect b="62607" l="0" r="0" t="18774"/>
          <a:stretch/>
        </p:blipFill>
        <p:spPr>
          <a:xfrm>
            <a:off x="0" y="4064000"/>
            <a:ext cx="9144001" cy="1079500"/>
          </a:xfrm>
          <a:prstGeom prst="rect">
            <a:avLst/>
          </a:prstGeom>
          <a:noFill/>
          <a:ln>
            <a:noFill/>
          </a:ln>
        </p:spPr>
      </p:pic>
      <p:pic>
        <p:nvPicPr>
          <p:cNvPr id="73" name="Google Shape;73;p15"/>
          <p:cNvPicPr preferRelativeResize="0"/>
          <p:nvPr/>
        </p:nvPicPr>
        <p:blipFill rotWithShape="1">
          <a:blip r:embed="rId4">
            <a:alphaModFix amt="16000"/>
          </a:blip>
          <a:srcRect b="47800" l="0" r="0" t="35845"/>
          <a:stretch/>
        </p:blipFill>
        <p:spPr>
          <a:xfrm>
            <a:off x="0" y="3291425"/>
            <a:ext cx="9144003" cy="772575"/>
          </a:xfrm>
          <a:prstGeom prst="rect">
            <a:avLst/>
          </a:prstGeom>
          <a:noFill/>
          <a:ln>
            <a:noFill/>
          </a:ln>
        </p:spPr>
      </p:pic>
      <p:pic>
        <p:nvPicPr>
          <p:cNvPr id="74" name="Google Shape;74;p15"/>
          <p:cNvPicPr preferRelativeResize="0"/>
          <p:nvPr/>
        </p:nvPicPr>
        <p:blipFill rotWithShape="1">
          <a:blip r:embed="rId5">
            <a:alphaModFix amt="16000"/>
          </a:blip>
          <a:srcRect b="36008" l="0" r="9551" t="46502"/>
          <a:stretch/>
        </p:blipFill>
        <p:spPr>
          <a:xfrm>
            <a:off x="0" y="2391825"/>
            <a:ext cx="9144003" cy="899600"/>
          </a:xfrm>
          <a:prstGeom prst="rect">
            <a:avLst/>
          </a:prstGeom>
          <a:noFill/>
          <a:ln>
            <a:noFill/>
          </a:ln>
        </p:spPr>
      </p:pic>
      <p:pic>
        <p:nvPicPr>
          <p:cNvPr id="75" name="Google Shape;75;p15"/>
          <p:cNvPicPr preferRelativeResize="0"/>
          <p:nvPr/>
        </p:nvPicPr>
        <p:blipFill rotWithShape="1">
          <a:blip r:embed="rId6">
            <a:alphaModFix amt="16000"/>
          </a:blip>
          <a:srcRect b="71082" l="0" r="0" t="17191"/>
          <a:stretch/>
        </p:blipFill>
        <p:spPr>
          <a:xfrm>
            <a:off x="1427525" y="1517825"/>
            <a:ext cx="6288998" cy="874001"/>
          </a:xfrm>
          <a:prstGeom prst="rect">
            <a:avLst/>
          </a:prstGeom>
          <a:noFill/>
          <a:ln>
            <a:noFill/>
          </a:ln>
        </p:spPr>
      </p:pic>
      <p:pic>
        <p:nvPicPr>
          <p:cNvPr id="76" name="Google Shape;76;p15"/>
          <p:cNvPicPr preferRelativeResize="0"/>
          <p:nvPr/>
        </p:nvPicPr>
        <p:blipFill rotWithShape="1">
          <a:blip r:embed="rId7">
            <a:alphaModFix amt="16000"/>
          </a:blip>
          <a:srcRect b="44034" l="0" r="0" t="40313"/>
          <a:stretch/>
        </p:blipFill>
        <p:spPr>
          <a:xfrm>
            <a:off x="13" y="712925"/>
            <a:ext cx="9144024" cy="805051"/>
          </a:xfrm>
          <a:prstGeom prst="rect">
            <a:avLst/>
          </a:prstGeom>
          <a:noFill/>
          <a:ln>
            <a:noFill/>
          </a:ln>
        </p:spPr>
      </p:pic>
      <p:sp>
        <p:nvSpPr>
          <p:cNvPr id="77" name="Google Shape;77;p15"/>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Montserrat SemiBold"/>
                <a:ea typeface="Montserrat SemiBold"/>
                <a:cs typeface="Montserrat SemiBold"/>
                <a:sym typeface="Montserrat SemiBold"/>
              </a:rPr>
              <a:t>5 main aspects</a:t>
            </a:r>
            <a:endParaRPr>
              <a:solidFill>
                <a:schemeClr val="lt1"/>
              </a:solidFill>
              <a:latin typeface="Montserrat SemiBold"/>
              <a:ea typeface="Montserrat SemiBold"/>
              <a:cs typeface="Montserrat SemiBold"/>
              <a:sym typeface="Montserrat SemiBold"/>
            </a:endParaRPr>
          </a:p>
        </p:txBody>
      </p:sp>
      <p:sp>
        <p:nvSpPr>
          <p:cNvPr id="78" name="Google Shape;78;p15"/>
          <p:cNvSpPr txBox="1"/>
          <p:nvPr>
            <p:ph idx="1" type="body"/>
          </p:nvPr>
        </p:nvSpPr>
        <p:spPr>
          <a:xfrm>
            <a:off x="235500" y="814209"/>
            <a:ext cx="4103400" cy="43755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lang="en" sz="3000">
                <a:solidFill>
                  <a:schemeClr val="lt1"/>
                </a:solidFill>
                <a:latin typeface="Montserrat"/>
                <a:ea typeface="Montserrat"/>
                <a:cs typeface="Montserrat"/>
                <a:sym typeface="Montserrat"/>
              </a:rPr>
              <a:t>Hardware</a:t>
            </a:r>
            <a:endParaRPr sz="3000">
              <a:solidFill>
                <a:schemeClr val="lt1"/>
              </a:solidFill>
              <a:latin typeface="Montserrat"/>
              <a:ea typeface="Montserrat"/>
              <a:cs typeface="Montserrat"/>
              <a:sym typeface="Montserrat"/>
            </a:endParaRPr>
          </a:p>
          <a:p>
            <a:pPr indent="0" lvl="0" marL="0" rtl="0" algn="l">
              <a:lnSpc>
                <a:spcPct val="150000"/>
              </a:lnSpc>
              <a:spcBef>
                <a:spcPts val="1200"/>
              </a:spcBef>
              <a:spcAft>
                <a:spcPts val="0"/>
              </a:spcAft>
              <a:buNone/>
            </a:pPr>
            <a:r>
              <a:rPr lang="en" sz="3000">
                <a:solidFill>
                  <a:schemeClr val="lt1"/>
                </a:solidFill>
                <a:latin typeface="Montserrat"/>
                <a:ea typeface="Montserrat"/>
                <a:cs typeface="Montserrat"/>
                <a:sym typeface="Montserrat"/>
              </a:rPr>
              <a:t>Software</a:t>
            </a:r>
            <a:endParaRPr sz="3000">
              <a:solidFill>
                <a:schemeClr val="lt1"/>
              </a:solidFill>
              <a:latin typeface="Montserrat"/>
              <a:ea typeface="Montserrat"/>
              <a:cs typeface="Montserrat"/>
              <a:sym typeface="Montserrat"/>
            </a:endParaRPr>
          </a:p>
          <a:p>
            <a:pPr indent="0" lvl="0" marL="0" rtl="0" algn="l">
              <a:lnSpc>
                <a:spcPct val="150000"/>
              </a:lnSpc>
              <a:spcBef>
                <a:spcPts val="1200"/>
              </a:spcBef>
              <a:spcAft>
                <a:spcPts val="0"/>
              </a:spcAft>
              <a:buNone/>
            </a:pPr>
            <a:r>
              <a:rPr lang="en" sz="3000">
                <a:solidFill>
                  <a:schemeClr val="lt1"/>
                </a:solidFill>
                <a:latin typeface="Montserrat"/>
                <a:ea typeface="Montserrat"/>
                <a:cs typeface="Montserrat"/>
                <a:sym typeface="Montserrat"/>
              </a:rPr>
              <a:t>Configuration</a:t>
            </a:r>
            <a:endParaRPr sz="3000">
              <a:solidFill>
                <a:schemeClr val="lt1"/>
              </a:solidFill>
              <a:latin typeface="Montserrat"/>
              <a:ea typeface="Montserrat"/>
              <a:cs typeface="Montserrat"/>
              <a:sym typeface="Montserrat"/>
            </a:endParaRPr>
          </a:p>
          <a:p>
            <a:pPr indent="0" lvl="0" marL="0" rtl="0" algn="l">
              <a:lnSpc>
                <a:spcPct val="150000"/>
              </a:lnSpc>
              <a:spcBef>
                <a:spcPts val="1200"/>
              </a:spcBef>
              <a:spcAft>
                <a:spcPts val="0"/>
              </a:spcAft>
              <a:buNone/>
            </a:pPr>
            <a:r>
              <a:rPr lang="en" sz="3000">
                <a:solidFill>
                  <a:schemeClr val="lt1"/>
                </a:solidFill>
                <a:latin typeface="Montserrat"/>
                <a:ea typeface="Montserrat"/>
                <a:cs typeface="Montserrat"/>
                <a:sym typeface="Montserrat"/>
              </a:rPr>
              <a:t>Optimization</a:t>
            </a:r>
            <a:endParaRPr sz="3000">
              <a:solidFill>
                <a:schemeClr val="lt1"/>
              </a:solidFill>
              <a:latin typeface="Montserrat"/>
              <a:ea typeface="Montserrat"/>
              <a:cs typeface="Montserrat"/>
              <a:sym typeface="Montserrat"/>
            </a:endParaRPr>
          </a:p>
          <a:p>
            <a:pPr indent="0" lvl="0" marL="0" rtl="0" algn="l">
              <a:lnSpc>
                <a:spcPct val="150000"/>
              </a:lnSpc>
              <a:spcBef>
                <a:spcPts val="1200"/>
              </a:spcBef>
              <a:spcAft>
                <a:spcPts val="1200"/>
              </a:spcAft>
              <a:buNone/>
            </a:pPr>
            <a:r>
              <a:rPr lang="en" sz="3000">
                <a:solidFill>
                  <a:schemeClr val="lt1"/>
                </a:solidFill>
                <a:latin typeface="Montserrat"/>
                <a:ea typeface="Montserrat"/>
                <a:cs typeface="Montserrat"/>
                <a:sym typeface="Montserrat"/>
              </a:rPr>
              <a:t>Management</a:t>
            </a:r>
            <a:endParaRPr sz="3000">
              <a:solidFill>
                <a:schemeClr val="lt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82" name="Shape 82"/>
        <p:cNvGrpSpPr/>
        <p:nvPr/>
      </p:nvGrpSpPr>
      <p:grpSpPr>
        <a:xfrm>
          <a:off x="0" y="0"/>
          <a:ext cx="0" cy="0"/>
          <a:chOff x="0" y="0"/>
          <a:chExt cx="0" cy="0"/>
        </a:xfrm>
      </p:grpSpPr>
      <p:pic>
        <p:nvPicPr>
          <p:cNvPr id="83" name="Google Shape;83;p16"/>
          <p:cNvPicPr preferRelativeResize="0"/>
          <p:nvPr/>
        </p:nvPicPr>
        <p:blipFill>
          <a:blip r:embed="rId3">
            <a:alphaModFix amt="16000"/>
          </a:blip>
          <a:stretch>
            <a:fillRect/>
          </a:stretch>
        </p:blipFill>
        <p:spPr>
          <a:xfrm>
            <a:off x="0" y="0"/>
            <a:ext cx="9144024" cy="5143500"/>
          </a:xfrm>
          <a:prstGeom prst="rect">
            <a:avLst/>
          </a:prstGeom>
          <a:noFill/>
          <a:ln>
            <a:noFill/>
          </a:ln>
        </p:spPr>
      </p:pic>
      <p:sp>
        <p:nvSpPr>
          <p:cNvPr id="84" name="Google Shape;84;p16"/>
          <p:cNvSpPr txBox="1"/>
          <p:nvPr>
            <p:ph type="title"/>
          </p:nvPr>
        </p:nvSpPr>
        <p:spPr>
          <a:xfrm>
            <a:off x="311700" y="1893000"/>
            <a:ext cx="8520600" cy="1027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chemeClr val="lt1"/>
                </a:solidFill>
                <a:latin typeface="Montserrat SemiBold"/>
                <a:ea typeface="Montserrat SemiBold"/>
                <a:cs typeface="Montserrat SemiBold"/>
                <a:sym typeface="Montserrat SemiBold"/>
              </a:rPr>
              <a:t>Hardware</a:t>
            </a:r>
            <a:endParaRPr sz="6000">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88" name="Shape 88"/>
        <p:cNvGrpSpPr/>
        <p:nvPr/>
      </p:nvGrpSpPr>
      <p:grpSpPr>
        <a:xfrm>
          <a:off x="0" y="0"/>
          <a:ext cx="0" cy="0"/>
          <a:chOff x="0" y="0"/>
          <a:chExt cx="0" cy="0"/>
        </a:xfrm>
      </p:grpSpPr>
      <p:sp>
        <p:nvSpPr>
          <p:cNvPr id="89" name="Google Shape;89;p17"/>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Montserrat SemiBold"/>
                <a:ea typeface="Montserrat SemiBold"/>
                <a:cs typeface="Montserrat SemiBold"/>
                <a:sym typeface="Montserrat SemiBold"/>
              </a:rPr>
              <a:t>Self-Hosting vs Hosting Services</a:t>
            </a:r>
            <a:endParaRPr>
              <a:solidFill>
                <a:schemeClr val="lt1"/>
              </a:solidFill>
              <a:latin typeface="Montserrat SemiBold"/>
              <a:ea typeface="Montserrat SemiBold"/>
              <a:cs typeface="Montserrat SemiBold"/>
              <a:sym typeface="Montserrat SemiBold"/>
            </a:endParaRPr>
          </a:p>
        </p:txBody>
      </p:sp>
      <p:sp>
        <p:nvSpPr>
          <p:cNvPr id="90" name="Google Shape;90;p17"/>
          <p:cNvSpPr txBox="1"/>
          <p:nvPr>
            <p:ph idx="1" type="body"/>
          </p:nvPr>
        </p:nvSpPr>
        <p:spPr>
          <a:xfrm>
            <a:off x="235500" y="599125"/>
            <a:ext cx="4244700" cy="437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solidFill>
                  <a:schemeClr val="lt1"/>
                </a:solidFill>
                <a:latin typeface="Montserrat"/>
                <a:ea typeface="Montserrat"/>
                <a:cs typeface="Montserrat"/>
                <a:sym typeface="Montserrat"/>
              </a:rPr>
              <a:t>Hosting services</a:t>
            </a:r>
            <a:endParaRPr sz="1600">
              <a:solidFill>
                <a:schemeClr val="lt1"/>
              </a:solidFill>
              <a:latin typeface="Montserrat"/>
              <a:ea typeface="Montserrat"/>
              <a:cs typeface="Montserrat"/>
              <a:sym typeface="Montserrat"/>
            </a:endParaRPr>
          </a:p>
          <a:p>
            <a:pPr indent="-330200" lvl="0" marL="457200" rtl="0" algn="l">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Easier to set up</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Expensive to run ($100-300/mo)</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Cheaper servers suck</a:t>
            </a:r>
            <a:endParaRPr sz="1600">
              <a:solidFill>
                <a:schemeClr val="lt1"/>
              </a:solidFill>
              <a:latin typeface="Montserrat"/>
              <a:ea typeface="Montserrat"/>
              <a:cs typeface="Montserrat"/>
              <a:sym typeface="Montserrat"/>
            </a:endParaRPr>
          </a:p>
          <a:p>
            <a:pPr indent="0" lvl="0" marL="0" rtl="0" algn="l">
              <a:spcBef>
                <a:spcPts val="1200"/>
              </a:spcBef>
              <a:spcAft>
                <a:spcPts val="0"/>
              </a:spcAft>
              <a:buNone/>
            </a:pPr>
            <a:r>
              <a:rPr lang="en" sz="1600">
                <a:solidFill>
                  <a:schemeClr val="lt1"/>
                </a:solidFill>
                <a:latin typeface="Montserrat"/>
                <a:ea typeface="Montserrat"/>
                <a:cs typeface="Montserrat"/>
                <a:sym typeface="Montserrat"/>
              </a:rPr>
              <a:t>Self-hosting</a:t>
            </a:r>
            <a:endParaRPr sz="1600">
              <a:solidFill>
                <a:schemeClr val="lt1"/>
              </a:solidFill>
              <a:latin typeface="Montserrat"/>
              <a:ea typeface="Montserrat"/>
              <a:cs typeface="Montserrat"/>
              <a:sym typeface="Montserrat"/>
            </a:endParaRPr>
          </a:p>
          <a:p>
            <a:pPr indent="-330200" lvl="0" marL="457200" rtl="0" algn="l">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More complicated</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High </a:t>
            </a:r>
            <a:r>
              <a:rPr lang="en" sz="1600">
                <a:solidFill>
                  <a:schemeClr val="lt1"/>
                </a:solidFill>
                <a:latin typeface="Montserrat"/>
                <a:ea typeface="Montserrat"/>
                <a:cs typeface="Montserrat"/>
                <a:sym typeface="Montserrat"/>
              </a:rPr>
              <a:t>initial cost</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Low/zero operating cost</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Good performance</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More customizability</a:t>
            </a:r>
            <a:endParaRPr sz="1600">
              <a:solidFill>
                <a:schemeClr val="lt1"/>
              </a:solidFill>
              <a:latin typeface="Montserrat"/>
              <a:ea typeface="Montserrat"/>
              <a:cs typeface="Montserrat"/>
              <a:sym typeface="Montserrat"/>
            </a:endParaRPr>
          </a:p>
          <a:p>
            <a:pPr indent="0" lvl="0" marL="0" rtl="0" algn="l">
              <a:spcBef>
                <a:spcPts val="1200"/>
              </a:spcBef>
              <a:spcAft>
                <a:spcPts val="0"/>
              </a:spcAft>
              <a:buNone/>
            </a:pPr>
            <a:r>
              <a:rPr lang="en" sz="1600">
                <a:solidFill>
                  <a:schemeClr val="lt1"/>
                </a:solidFill>
                <a:latin typeface="Montserrat"/>
                <a:ea typeface="Montserrat"/>
                <a:cs typeface="Montserrat"/>
                <a:sym typeface="Montserrat"/>
              </a:rPr>
              <a:t>MC Club setup: $830</a:t>
            </a:r>
            <a:endParaRPr sz="1600">
              <a:solidFill>
                <a:schemeClr val="lt1"/>
              </a:solidFill>
              <a:latin typeface="Montserrat"/>
              <a:ea typeface="Montserrat"/>
              <a:cs typeface="Montserrat"/>
              <a:sym typeface="Montserrat"/>
            </a:endParaRPr>
          </a:p>
          <a:p>
            <a:pPr indent="0" lvl="0" marL="0" rtl="0" algn="l">
              <a:spcBef>
                <a:spcPts val="1200"/>
              </a:spcBef>
              <a:spcAft>
                <a:spcPts val="1200"/>
              </a:spcAft>
              <a:buNone/>
            </a:pPr>
            <a:r>
              <a:rPr lang="en" sz="1600">
                <a:solidFill>
                  <a:schemeClr val="lt1"/>
                </a:solidFill>
                <a:latin typeface="Montserrat"/>
                <a:ea typeface="Montserrat"/>
                <a:cs typeface="Montserrat"/>
                <a:sym typeface="Montserrat"/>
              </a:rPr>
              <a:t>Hosting: &gt;$150/month</a:t>
            </a:r>
            <a:endParaRPr sz="1600">
              <a:solidFill>
                <a:schemeClr val="lt1"/>
              </a:solidFill>
              <a:latin typeface="Montserrat"/>
              <a:ea typeface="Montserrat"/>
              <a:cs typeface="Montserrat"/>
              <a:sym typeface="Montserrat"/>
            </a:endParaRPr>
          </a:p>
        </p:txBody>
      </p:sp>
      <p:pic>
        <p:nvPicPr>
          <p:cNvPr id="91" name="Google Shape;91;p17"/>
          <p:cNvPicPr preferRelativeResize="0"/>
          <p:nvPr/>
        </p:nvPicPr>
        <p:blipFill rotWithShape="1">
          <a:blip r:embed="rId3">
            <a:alphaModFix/>
          </a:blip>
          <a:srcRect b="21174" l="6963" r="1175" t="14309"/>
          <a:stretch/>
        </p:blipFill>
        <p:spPr>
          <a:xfrm>
            <a:off x="4686037" y="2845639"/>
            <a:ext cx="4142326" cy="2190376"/>
          </a:xfrm>
          <a:prstGeom prst="rect">
            <a:avLst/>
          </a:prstGeom>
          <a:noFill/>
          <a:ln>
            <a:noFill/>
          </a:ln>
        </p:spPr>
      </p:pic>
      <p:pic>
        <p:nvPicPr>
          <p:cNvPr id="92" name="Google Shape;92;p17"/>
          <p:cNvPicPr preferRelativeResize="0"/>
          <p:nvPr/>
        </p:nvPicPr>
        <p:blipFill rotWithShape="1">
          <a:blip r:embed="rId4">
            <a:alphaModFix/>
          </a:blip>
          <a:srcRect b="6252" l="4079" r="18795" t="0"/>
          <a:stretch/>
        </p:blipFill>
        <p:spPr>
          <a:xfrm>
            <a:off x="4634850" y="662987"/>
            <a:ext cx="4244701" cy="207103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96" name="Shape 96"/>
        <p:cNvGrpSpPr/>
        <p:nvPr/>
      </p:nvGrpSpPr>
      <p:grpSpPr>
        <a:xfrm>
          <a:off x="0" y="0"/>
          <a:ext cx="0" cy="0"/>
          <a:chOff x="0" y="0"/>
          <a:chExt cx="0" cy="0"/>
        </a:xfrm>
      </p:grpSpPr>
      <p:sp>
        <p:nvSpPr>
          <p:cNvPr id="97" name="Google Shape;97;p18"/>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Montserrat SemiBold"/>
                <a:ea typeface="Montserrat SemiBold"/>
                <a:cs typeface="Montserrat SemiBold"/>
                <a:sym typeface="Montserrat SemiBold"/>
              </a:rPr>
              <a:t>CPU</a:t>
            </a:r>
            <a:endParaRPr>
              <a:solidFill>
                <a:schemeClr val="lt1"/>
              </a:solidFill>
              <a:latin typeface="Montserrat SemiBold"/>
              <a:ea typeface="Montserrat SemiBold"/>
              <a:cs typeface="Montserrat SemiBold"/>
              <a:sym typeface="Montserrat SemiBold"/>
            </a:endParaRPr>
          </a:p>
        </p:txBody>
      </p:sp>
      <p:sp>
        <p:nvSpPr>
          <p:cNvPr id="98" name="Google Shape;98;p18"/>
          <p:cNvSpPr txBox="1"/>
          <p:nvPr>
            <p:ph idx="1" type="body"/>
          </p:nvPr>
        </p:nvSpPr>
        <p:spPr>
          <a:xfrm>
            <a:off x="235500" y="599127"/>
            <a:ext cx="29100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latin typeface="Montserrat"/>
                <a:ea typeface="Montserrat"/>
                <a:cs typeface="Montserrat"/>
                <a:sym typeface="Montserrat"/>
              </a:rPr>
              <a:t>Server CPUs: BAD</a:t>
            </a:r>
            <a:endParaRPr>
              <a:solidFill>
                <a:schemeClr val="lt1"/>
              </a:solidFill>
              <a:latin typeface="Montserrat"/>
              <a:ea typeface="Montserrat"/>
              <a:cs typeface="Montserrat"/>
              <a:sym typeface="Montserrat"/>
            </a:endParaRPr>
          </a:p>
          <a:p>
            <a:pPr indent="0" lvl="0" marL="0" rtl="0" algn="l">
              <a:spcBef>
                <a:spcPts val="1200"/>
              </a:spcBef>
              <a:spcAft>
                <a:spcPts val="0"/>
              </a:spcAft>
              <a:buNone/>
            </a:pPr>
            <a:r>
              <a:t/>
            </a:r>
            <a:endParaRPr>
              <a:solidFill>
                <a:schemeClr val="lt1"/>
              </a:solidFill>
              <a:latin typeface="Montserrat"/>
              <a:ea typeface="Montserrat"/>
              <a:cs typeface="Montserrat"/>
              <a:sym typeface="Montserrat"/>
            </a:endParaRPr>
          </a:p>
          <a:p>
            <a:pPr indent="0" lvl="0" marL="0" rtl="0" algn="l">
              <a:spcBef>
                <a:spcPts val="1200"/>
              </a:spcBef>
              <a:spcAft>
                <a:spcPts val="0"/>
              </a:spcAft>
              <a:buNone/>
            </a:pPr>
            <a:r>
              <a:t/>
            </a:r>
            <a:endParaRPr>
              <a:solidFill>
                <a:schemeClr val="lt1"/>
              </a:solidFill>
              <a:latin typeface="Montserrat"/>
              <a:ea typeface="Montserrat"/>
              <a:cs typeface="Montserrat"/>
              <a:sym typeface="Montserrat"/>
            </a:endParaRPr>
          </a:p>
          <a:p>
            <a:pPr indent="0" lvl="0" marL="0" rtl="0" algn="l">
              <a:spcBef>
                <a:spcPts val="1200"/>
              </a:spcBef>
              <a:spcAft>
                <a:spcPts val="0"/>
              </a:spcAft>
              <a:buNone/>
            </a:pPr>
            <a:r>
              <a:t/>
            </a:r>
            <a:endParaRPr>
              <a:solidFill>
                <a:schemeClr val="lt1"/>
              </a:solidFill>
              <a:latin typeface="Montserrat"/>
              <a:ea typeface="Montserrat"/>
              <a:cs typeface="Montserrat"/>
              <a:sym typeface="Montserrat"/>
            </a:endParaRPr>
          </a:p>
          <a:p>
            <a:pPr indent="0" lvl="0" marL="0" rtl="0" algn="l">
              <a:spcBef>
                <a:spcPts val="1200"/>
              </a:spcBef>
              <a:spcAft>
                <a:spcPts val="0"/>
              </a:spcAft>
              <a:buNone/>
            </a:pPr>
            <a:r>
              <a:t/>
            </a:r>
            <a:endParaRPr>
              <a:solidFill>
                <a:schemeClr val="lt1"/>
              </a:solidFill>
              <a:latin typeface="Montserrat"/>
              <a:ea typeface="Montserrat"/>
              <a:cs typeface="Montserrat"/>
              <a:sym typeface="Montserrat"/>
            </a:endParaRPr>
          </a:p>
          <a:p>
            <a:pPr indent="0" lvl="0" marL="0" rtl="0" algn="l">
              <a:spcBef>
                <a:spcPts val="1200"/>
              </a:spcBef>
              <a:spcAft>
                <a:spcPts val="1200"/>
              </a:spcAft>
              <a:buNone/>
            </a:pPr>
            <a:r>
              <a:rPr lang="en">
                <a:solidFill>
                  <a:schemeClr val="lt1"/>
                </a:solidFill>
                <a:latin typeface="Montserrat"/>
                <a:ea typeface="Montserrat"/>
                <a:cs typeface="Montserrat"/>
                <a:sym typeface="Montserrat"/>
              </a:rPr>
              <a:t>Desktop CPUs: GOOD</a:t>
            </a:r>
            <a:endParaRPr>
              <a:solidFill>
                <a:schemeClr val="lt1"/>
              </a:solidFill>
              <a:latin typeface="Montserrat"/>
              <a:ea typeface="Montserrat"/>
              <a:cs typeface="Montserrat"/>
              <a:sym typeface="Montserrat"/>
            </a:endParaRPr>
          </a:p>
        </p:txBody>
      </p:sp>
      <p:sp>
        <p:nvSpPr>
          <p:cNvPr id="99" name="Google Shape;99;p18"/>
          <p:cNvSpPr txBox="1"/>
          <p:nvPr>
            <p:ph idx="1" type="body"/>
          </p:nvPr>
        </p:nvSpPr>
        <p:spPr>
          <a:xfrm>
            <a:off x="3047000" y="390475"/>
            <a:ext cx="5956500" cy="465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solidFill>
                  <a:schemeClr val="lt1"/>
                </a:solidFill>
                <a:latin typeface="Montserrat"/>
                <a:ea typeface="Montserrat"/>
                <a:cs typeface="Montserrat"/>
                <a:sym typeface="Montserrat"/>
              </a:rPr>
              <a:t>But why?</a:t>
            </a:r>
            <a:endParaRPr sz="1600">
              <a:solidFill>
                <a:schemeClr val="lt1"/>
              </a:solidFill>
              <a:latin typeface="Montserrat"/>
              <a:ea typeface="Montserrat"/>
              <a:cs typeface="Montserrat"/>
              <a:sym typeface="Montserrat"/>
            </a:endParaRPr>
          </a:p>
          <a:p>
            <a:pPr indent="-330200" lvl="0" marL="457200" rtl="0" algn="l">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Minecraft is overwhelmingly single-threaded</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Main game loop happens on one thread</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Need good single-threaded performance</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Most server CPUs are bad at this, and expensive</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Desktop CPUs are much better, and much cheaper</a:t>
            </a:r>
            <a:endParaRPr sz="1600">
              <a:solidFill>
                <a:schemeClr val="lt1"/>
              </a:solidFill>
              <a:latin typeface="Montserrat"/>
              <a:ea typeface="Montserrat"/>
              <a:cs typeface="Montserrat"/>
              <a:sym typeface="Montserrat"/>
            </a:endParaRPr>
          </a:p>
          <a:p>
            <a:pPr indent="0" lvl="0" marL="0" rtl="0" algn="l">
              <a:spcBef>
                <a:spcPts val="1200"/>
              </a:spcBef>
              <a:spcAft>
                <a:spcPts val="0"/>
              </a:spcAft>
              <a:buNone/>
            </a:pPr>
            <a:r>
              <a:rPr lang="en" sz="1600">
                <a:solidFill>
                  <a:schemeClr val="lt1"/>
                </a:solidFill>
                <a:latin typeface="Montserrat"/>
                <a:ea typeface="Montserrat"/>
                <a:cs typeface="Montserrat"/>
                <a:sym typeface="Montserrat"/>
              </a:rPr>
              <a:t>MC Club setup: Intel Core Ultra 7 265K</a:t>
            </a:r>
            <a:endParaRPr sz="1600">
              <a:solidFill>
                <a:schemeClr val="lt1"/>
              </a:solidFill>
              <a:latin typeface="Montserrat"/>
              <a:ea typeface="Montserrat"/>
              <a:cs typeface="Montserrat"/>
              <a:sym typeface="Montserrat"/>
            </a:endParaRPr>
          </a:p>
          <a:p>
            <a:pPr indent="-330200" lvl="0" marL="457200" rtl="0" algn="l">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Cost me $260</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#10 on Passmark for single-threaded performance</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Generally Intel &gt; AMD for this</a:t>
            </a:r>
            <a:endParaRPr sz="1600">
              <a:solidFill>
                <a:schemeClr val="lt1"/>
              </a:solidFill>
              <a:latin typeface="Montserrat"/>
              <a:ea typeface="Montserrat"/>
              <a:cs typeface="Montserrat"/>
              <a:sym typeface="Montserrat"/>
            </a:endParaRPr>
          </a:p>
          <a:p>
            <a:pPr indent="0" lvl="0" marL="0" rtl="0" algn="l">
              <a:spcBef>
                <a:spcPts val="1200"/>
              </a:spcBef>
              <a:spcAft>
                <a:spcPts val="1200"/>
              </a:spcAft>
              <a:buNone/>
            </a:pPr>
            <a:r>
              <a:rPr lang="en" sz="1200">
                <a:solidFill>
                  <a:schemeClr val="lt1"/>
                </a:solidFill>
                <a:latin typeface="Montserrat"/>
                <a:ea typeface="Montserrat"/>
                <a:cs typeface="Montserrat"/>
                <a:sym typeface="Montserrat"/>
              </a:rPr>
              <a:t>         </a:t>
            </a:r>
            <a:r>
              <a:rPr lang="en" sz="1200">
                <a:solidFill>
                  <a:schemeClr val="lt1"/>
                </a:solidFill>
                <a:latin typeface="Montserrat"/>
                <a:ea typeface="Montserrat"/>
                <a:cs typeface="Montserrat"/>
                <a:sym typeface="Montserrat"/>
              </a:rPr>
              <a:t>(as long as your CPU doesn’t kill itself)</a:t>
            </a:r>
            <a:endParaRPr sz="1200">
              <a:solidFill>
                <a:schemeClr val="lt1"/>
              </a:solidFill>
              <a:latin typeface="Montserrat"/>
              <a:ea typeface="Montserrat"/>
              <a:cs typeface="Montserrat"/>
              <a:sym typeface="Montserrat"/>
            </a:endParaRPr>
          </a:p>
        </p:txBody>
      </p:sp>
      <p:pic>
        <p:nvPicPr>
          <p:cNvPr id="100" name="Google Shape;100;p18"/>
          <p:cNvPicPr preferRelativeResize="0"/>
          <p:nvPr/>
        </p:nvPicPr>
        <p:blipFill rotWithShape="1">
          <a:blip r:embed="rId3">
            <a:alphaModFix/>
          </a:blip>
          <a:srcRect b="26205" l="45450" r="24260" t="29272"/>
          <a:stretch/>
        </p:blipFill>
        <p:spPr>
          <a:xfrm>
            <a:off x="235500" y="1001750"/>
            <a:ext cx="2303949" cy="1904999"/>
          </a:xfrm>
          <a:prstGeom prst="rect">
            <a:avLst/>
          </a:prstGeom>
          <a:noFill/>
          <a:ln>
            <a:noFill/>
          </a:ln>
        </p:spPr>
      </p:pic>
      <p:pic>
        <p:nvPicPr>
          <p:cNvPr id="101" name="Google Shape;101;p18"/>
          <p:cNvPicPr preferRelativeResize="0"/>
          <p:nvPr/>
        </p:nvPicPr>
        <p:blipFill>
          <a:blip r:embed="rId4">
            <a:alphaModFix/>
          </a:blip>
          <a:stretch>
            <a:fillRect/>
          </a:stretch>
        </p:blipFill>
        <p:spPr>
          <a:xfrm>
            <a:off x="780475" y="894650"/>
            <a:ext cx="2119200" cy="2119200"/>
          </a:xfrm>
          <a:prstGeom prst="rect">
            <a:avLst/>
          </a:prstGeom>
          <a:noFill/>
          <a:ln>
            <a:noFill/>
          </a:ln>
        </p:spPr>
      </p:pic>
      <p:pic>
        <p:nvPicPr>
          <p:cNvPr id="102" name="Google Shape;102;p18"/>
          <p:cNvPicPr preferRelativeResize="0"/>
          <p:nvPr/>
        </p:nvPicPr>
        <p:blipFill rotWithShape="1">
          <a:blip r:embed="rId5">
            <a:alphaModFix/>
          </a:blip>
          <a:srcRect b="27209" l="22855" r="33542" t="14286"/>
          <a:stretch/>
        </p:blipFill>
        <p:spPr>
          <a:xfrm>
            <a:off x="235500" y="3348565"/>
            <a:ext cx="2303950" cy="1738960"/>
          </a:xfrm>
          <a:prstGeom prst="rect">
            <a:avLst/>
          </a:prstGeom>
          <a:noFill/>
          <a:ln>
            <a:noFill/>
          </a:ln>
        </p:spPr>
      </p:pic>
      <p:pic>
        <p:nvPicPr>
          <p:cNvPr id="103" name="Google Shape;103;p18"/>
          <p:cNvPicPr preferRelativeResize="0"/>
          <p:nvPr/>
        </p:nvPicPr>
        <p:blipFill>
          <a:blip r:embed="rId6">
            <a:alphaModFix/>
          </a:blip>
          <a:stretch>
            <a:fillRect/>
          </a:stretch>
        </p:blipFill>
        <p:spPr>
          <a:xfrm>
            <a:off x="0" y="3238875"/>
            <a:ext cx="2119199" cy="1715640"/>
          </a:xfrm>
          <a:prstGeom prst="rect">
            <a:avLst/>
          </a:prstGeom>
          <a:noFill/>
          <a:ln>
            <a:noFill/>
          </a:ln>
        </p:spPr>
      </p:pic>
      <p:pic>
        <p:nvPicPr>
          <p:cNvPr id="104" name="Google Shape;104;p18"/>
          <p:cNvPicPr preferRelativeResize="0"/>
          <p:nvPr/>
        </p:nvPicPr>
        <p:blipFill>
          <a:blip r:embed="rId7">
            <a:alphaModFix/>
          </a:blip>
          <a:stretch>
            <a:fillRect/>
          </a:stretch>
        </p:blipFill>
        <p:spPr>
          <a:xfrm>
            <a:off x="6452700" y="3505203"/>
            <a:ext cx="2738924" cy="1540676"/>
          </a:xfrm>
          <a:prstGeom prst="rect">
            <a:avLst/>
          </a:prstGeom>
          <a:noFill/>
          <a:ln>
            <a:noFill/>
          </a:ln>
        </p:spPr>
      </p:pic>
      <p:pic>
        <p:nvPicPr>
          <p:cNvPr id="105" name="Google Shape;105;p18"/>
          <p:cNvPicPr preferRelativeResize="0"/>
          <p:nvPr/>
        </p:nvPicPr>
        <p:blipFill>
          <a:blip r:embed="rId8">
            <a:alphaModFix/>
          </a:blip>
          <a:stretch>
            <a:fillRect/>
          </a:stretch>
        </p:blipFill>
        <p:spPr>
          <a:xfrm>
            <a:off x="3116512" y="4212081"/>
            <a:ext cx="3696901" cy="833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09" name="Shape 109"/>
        <p:cNvGrpSpPr/>
        <p:nvPr/>
      </p:nvGrpSpPr>
      <p:grpSpPr>
        <a:xfrm>
          <a:off x="0" y="0"/>
          <a:ext cx="0" cy="0"/>
          <a:chOff x="0" y="0"/>
          <a:chExt cx="0" cy="0"/>
        </a:xfrm>
      </p:grpSpPr>
      <p:sp>
        <p:nvSpPr>
          <p:cNvPr id="110" name="Google Shape;110;p19"/>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Montserrat SemiBold"/>
                <a:ea typeface="Montserrat SemiBold"/>
                <a:cs typeface="Montserrat SemiBold"/>
                <a:sym typeface="Montserrat SemiBold"/>
              </a:rPr>
              <a:t>Memory</a:t>
            </a:r>
            <a:endParaRPr>
              <a:solidFill>
                <a:schemeClr val="lt1"/>
              </a:solidFill>
              <a:latin typeface="Montserrat SemiBold"/>
              <a:ea typeface="Montserrat SemiBold"/>
              <a:cs typeface="Montserrat SemiBold"/>
              <a:sym typeface="Montserrat SemiBold"/>
            </a:endParaRPr>
          </a:p>
        </p:txBody>
      </p:sp>
      <p:sp>
        <p:nvSpPr>
          <p:cNvPr id="111" name="Google Shape;111;p19"/>
          <p:cNvSpPr txBox="1"/>
          <p:nvPr>
            <p:ph idx="1" type="body"/>
          </p:nvPr>
        </p:nvSpPr>
        <p:spPr>
          <a:xfrm>
            <a:off x="235500" y="599125"/>
            <a:ext cx="4705200" cy="43029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600">
                <a:solidFill>
                  <a:schemeClr val="lt1"/>
                </a:solidFill>
                <a:latin typeface="Montserrat"/>
                <a:ea typeface="Montserrat"/>
                <a:cs typeface="Montserrat"/>
                <a:sym typeface="Montserrat"/>
              </a:rPr>
              <a:t>How much memory?</a:t>
            </a:r>
            <a:endParaRPr sz="1600">
              <a:solidFill>
                <a:schemeClr val="lt1"/>
              </a:solidFill>
              <a:latin typeface="Montserrat"/>
              <a:ea typeface="Montserrat"/>
              <a:cs typeface="Montserrat"/>
              <a:sym typeface="Montserrat"/>
            </a:endParaRPr>
          </a:p>
          <a:p>
            <a:pPr indent="-330200" lvl="0" marL="457200" rtl="0" algn="l">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Minecraft doesn’t need a lot of memory</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16GB enough for most single servers</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More likely to hit CPU bottlenecks first</a:t>
            </a:r>
            <a:endParaRPr sz="1600">
              <a:solidFill>
                <a:schemeClr val="lt1"/>
              </a:solidFill>
              <a:latin typeface="Montserrat"/>
              <a:ea typeface="Montserrat"/>
              <a:cs typeface="Montserrat"/>
              <a:sym typeface="Montserrat"/>
            </a:endParaRPr>
          </a:p>
          <a:p>
            <a:pPr indent="0" lvl="0" marL="0" rtl="0" algn="l">
              <a:spcBef>
                <a:spcPts val="1200"/>
              </a:spcBef>
              <a:spcAft>
                <a:spcPts val="0"/>
              </a:spcAft>
              <a:buNone/>
            </a:pPr>
            <a:r>
              <a:rPr lang="en" sz="1600">
                <a:solidFill>
                  <a:schemeClr val="lt1"/>
                </a:solidFill>
                <a:latin typeface="Montserrat"/>
                <a:ea typeface="Montserrat"/>
                <a:cs typeface="Montserrat"/>
                <a:sym typeface="Montserrat"/>
              </a:rPr>
              <a:t>But for multiple servers…</a:t>
            </a:r>
            <a:endParaRPr sz="1600">
              <a:solidFill>
                <a:schemeClr val="lt1"/>
              </a:solidFill>
              <a:latin typeface="Montserrat"/>
              <a:ea typeface="Montserrat"/>
              <a:cs typeface="Montserrat"/>
              <a:sym typeface="Montserrat"/>
            </a:endParaRPr>
          </a:p>
          <a:p>
            <a:pPr indent="-330200" lvl="0" marL="457200" rtl="0" algn="l">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Would be a shame to put all those CPU cores to waste</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More RAM =&gt; more servers</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More servers =&gt; more fun?</a:t>
            </a:r>
            <a:endParaRPr sz="1600">
              <a:solidFill>
                <a:schemeClr val="lt1"/>
              </a:solidFill>
              <a:latin typeface="Montserrat"/>
              <a:ea typeface="Montserrat"/>
              <a:cs typeface="Montserrat"/>
              <a:sym typeface="Montserrat"/>
            </a:endParaRPr>
          </a:p>
          <a:p>
            <a:pPr indent="0" lvl="0" marL="0" rtl="0" algn="l">
              <a:spcBef>
                <a:spcPts val="1200"/>
              </a:spcBef>
              <a:spcAft>
                <a:spcPts val="0"/>
              </a:spcAft>
              <a:buNone/>
            </a:pPr>
            <a:r>
              <a:rPr lang="en" sz="1600">
                <a:solidFill>
                  <a:schemeClr val="lt1"/>
                </a:solidFill>
                <a:latin typeface="Montserrat"/>
                <a:ea typeface="Montserrat"/>
                <a:cs typeface="Montserrat"/>
                <a:sym typeface="Montserrat"/>
              </a:rPr>
              <a:t>MC Club setup: 32GB CL32 DDR5-6400 memory</a:t>
            </a:r>
            <a:endParaRPr sz="1600">
              <a:solidFill>
                <a:schemeClr val="lt1"/>
              </a:solidFill>
              <a:latin typeface="Montserrat"/>
              <a:ea typeface="Montserrat"/>
              <a:cs typeface="Montserrat"/>
              <a:sym typeface="Montserrat"/>
            </a:endParaRPr>
          </a:p>
          <a:p>
            <a:pPr indent="-330200" lvl="0" marL="457200" rtl="0" algn="l">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Cost $95 (before RAM crisis)</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Room for running a few servers</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East Hall asked for one (and paid us!)</a:t>
            </a:r>
            <a:endParaRPr sz="1600">
              <a:solidFill>
                <a:schemeClr val="lt1"/>
              </a:solidFill>
              <a:latin typeface="Montserrat"/>
              <a:ea typeface="Montserrat"/>
              <a:cs typeface="Montserrat"/>
              <a:sym typeface="Montserrat"/>
            </a:endParaRPr>
          </a:p>
        </p:txBody>
      </p:sp>
      <p:pic>
        <p:nvPicPr>
          <p:cNvPr id="112" name="Google Shape;112;p19"/>
          <p:cNvPicPr preferRelativeResize="0"/>
          <p:nvPr/>
        </p:nvPicPr>
        <p:blipFill rotWithShape="1">
          <a:blip r:embed="rId3">
            <a:alphaModFix/>
          </a:blip>
          <a:srcRect b="13051" l="0" r="0" t="0"/>
          <a:stretch/>
        </p:blipFill>
        <p:spPr>
          <a:xfrm>
            <a:off x="5045293" y="0"/>
            <a:ext cx="4098706"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16" name="Shape 116"/>
        <p:cNvGrpSpPr/>
        <p:nvPr/>
      </p:nvGrpSpPr>
      <p:grpSpPr>
        <a:xfrm>
          <a:off x="0" y="0"/>
          <a:ext cx="0" cy="0"/>
          <a:chOff x="0" y="0"/>
          <a:chExt cx="0" cy="0"/>
        </a:xfrm>
      </p:grpSpPr>
      <p:sp>
        <p:nvSpPr>
          <p:cNvPr id="117" name="Google Shape;117;p20"/>
          <p:cNvSpPr txBox="1"/>
          <p:nvPr>
            <p:ph type="title"/>
          </p:nvPr>
        </p:nvSpPr>
        <p:spPr>
          <a:xfrm>
            <a:off x="1593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Montserrat SemiBold"/>
                <a:ea typeface="Montserrat SemiBold"/>
                <a:cs typeface="Montserrat SemiBold"/>
                <a:sym typeface="Montserrat SemiBold"/>
              </a:rPr>
              <a:t>Storage &amp; Networking</a:t>
            </a:r>
            <a:endParaRPr>
              <a:solidFill>
                <a:schemeClr val="lt1"/>
              </a:solidFill>
              <a:latin typeface="Montserrat SemiBold"/>
              <a:ea typeface="Montserrat SemiBold"/>
              <a:cs typeface="Montserrat SemiBold"/>
              <a:sym typeface="Montserrat SemiBold"/>
            </a:endParaRPr>
          </a:p>
        </p:txBody>
      </p:sp>
      <p:sp>
        <p:nvSpPr>
          <p:cNvPr id="118" name="Google Shape;118;p20"/>
          <p:cNvSpPr txBox="1"/>
          <p:nvPr>
            <p:ph idx="1" type="body"/>
          </p:nvPr>
        </p:nvSpPr>
        <p:spPr>
          <a:xfrm>
            <a:off x="235500" y="599125"/>
            <a:ext cx="5200500" cy="4302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solidFill>
                  <a:schemeClr val="lt1"/>
                </a:solidFill>
                <a:latin typeface="Montserrat"/>
                <a:ea typeface="Montserrat"/>
                <a:cs typeface="Montserrat"/>
                <a:sym typeface="Montserrat"/>
              </a:rPr>
              <a:t>Fast low-latency storage</a:t>
            </a:r>
            <a:endParaRPr sz="1600">
              <a:solidFill>
                <a:schemeClr val="lt1"/>
              </a:solidFill>
              <a:latin typeface="Montserrat"/>
              <a:ea typeface="Montserrat"/>
              <a:cs typeface="Montserrat"/>
              <a:sym typeface="Montserrat"/>
            </a:endParaRPr>
          </a:p>
          <a:p>
            <a:pPr indent="-330200" lvl="0" marL="457200" rtl="0" algn="l">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NVME if possible</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Please for the love of god no hard drives</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Slow storage causes lag spikes on load/save</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Worlds aren’t very big (MC Club’s is 50GB)</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MC Club setup: 2TB Samsung NVME drive ($120)</a:t>
            </a:r>
            <a:endParaRPr sz="1600">
              <a:solidFill>
                <a:schemeClr val="lt1"/>
              </a:solidFill>
              <a:latin typeface="Montserrat"/>
              <a:ea typeface="Montserrat"/>
              <a:cs typeface="Montserrat"/>
              <a:sym typeface="Montserrat"/>
            </a:endParaRPr>
          </a:p>
          <a:p>
            <a:pPr indent="0" lvl="0" marL="0" rtl="0" algn="l">
              <a:spcBef>
                <a:spcPts val="1200"/>
              </a:spcBef>
              <a:spcAft>
                <a:spcPts val="0"/>
              </a:spcAft>
              <a:buNone/>
            </a:pPr>
            <a:r>
              <a:rPr lang="en" sz="1600">
                <a:solidFill>
                  <a:schemeClr val="lt1"/>
                </a:solidFill>
                <a:latin typeface="Montserrat"/>
                <a:ea typeface="Montserrat"/>
                <a:cs typeface="Montserrat"/>
                <a:sym typeface="Montserrat"/>
              </a:rPr>
              <a:t>Stable low-latency networking</a:t>
            </a:r>
            <a:endParaRPr sz="1600">
              <a:solidFill>
                <a:schemeClr val="lt1"/>
              </a:solidFill>
              <a:latin typeface="Montserrat"/>
              <a:ea typeface="Montserrat"/>
              <a:cs typeface="Montserrat"/>
              <a:sym typeface="Montserrat"/>
            </a:endParaRPr>
          </a:p>
          <a:p>
            <a:pPr indent="-330200" lvl="0" marL="457200" rtl="0" algn="l">
              <a:spcBef>
                <a:spcPts val="120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High latency =&gt; lag =&gt; players hate you</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Under 50ms and nobody will really notice</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Speed doesn’t matter as much</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100/100 is plenty (was our setup for a while)</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 sz="1600">
                <a:solidFill>
                  <a:schemeClr val="lt1"/>
                </a:solidFill>
                <a:latin typeface="Montserrat"/>
                <a:ea typeface="Montserrat"/>
                <a:cs typeface="Montserrat"/>
                <a:sym typeface="Montserrat"/>
              </a:rPr>
              <a:t>Asymmetric connections are a bad idea</a:t>
            </a:r>
            <a:endParaRPr sz="1600">
              <a:solidFill>
                <a:schemeClr val="lt1"/>
              </a:solidFill>
              <a:latin typeface="Montserrat"/>
              <a:ea typeface="Montserrat"/>
              <a:cs typeface="Montserrat"/>
              <a:sym typeface="Montserrat"/>
            </a:endParaRPr>
          </a:p>
        </p:txBody>
      </p:sp>
      <p:pic>
        <p:nvPicPr>
          <p:cNvPr id="119" name="Google Shape;119;p20"/>
          <p:cNvPicPr preferRelativeResize="0"/>
          <p:nvPr/>
        </p:nvPicPr>
        <p:blipFill rotWithShape="1">
          <a:blip r:embed="rId3">
            <a:alphaModFix/>
          </a:blip>
          <a:srcRect b="17931" l="21477" r="17609" t="0"/>
          <a:stretch/>
        </p:blipFill>
        <p:spPr>
          <a:xfrm>
            <a:off x="5465800" y="0"/>
            <a:ext cx="3678198" cy="3305324"/>
          </a:xfrm>
          <a:prstGeom prst="rect">
            <a:avLst/>
          </a:prstGeom>
          <a:noFill/>
          <a:ln>
            <a:noFill/>
          </a:ln>
        </p:spPr>
      </p:pic>
      <p:pic>
        <p:nvPicPr>
          <p:cNvPr id="120" name="Google Shape;120;p20"/>
          <p:cNvPicPr preferRelativeResize="0"/>
          <p:nvPr/>
        </p:nvPicPr>
        <p:blipFill>
          <a:blip r:embed="rId4">
            <a:alphaModFix/>
          </a:blip>
          <a:stretch>
            <a:fillRect/>
          </a:stretch>
        </p:blipFill>
        <p:spPr>
          <a:xfrm>
            <a:off x="5465800" y="3305325"/>
            <a:ext cx="3678200" cy="1838175"/>
          </a:xfrm>
          <a:prstGeom prst="rect">
            <a:avLst/>
          </a:prstGeom>
          <a:noFill/>
          <a:ln>
            <a:noFill/>
          </a:ln>
        </p:spPr>
      </p:pic>
      <p:pic>
        <p:nvPicPr>
          <p:cNvPr id="121" name="Google Shape;121;p20"/>
          <p:cNvPicPr preferRelativeResize="0"/>
          <p:nvPr/>
        </p:nvPicPr>
        <p:blipFill>
          <a:blip r:embed="rId5">
            <a:alphaModFix/>
          </a:blip>
          <a:stretch>
            <a:fillRect/>
          </a:stretch>
        </p:blipFill>
        <p:spPr>
          <a:xfrm>
            <a:off x="6357350" y="4237625"/>
            <a:ext cx="248600" cy="291374"/>
          </a:xfrm>
          <a:prstGeom prst="rect">
            <a:avLst/>
          </a:prstGeom>
          <a:noFill/>
          <a:ln>
            <a:noFill/>
          </a:ln>
        </p:spPr>
      </p:pic>
      <p:pic>
        <p:nvPicPr>
          <p:cNvPr id="122" name="Google Shape;122;p20"/>
          <p:cNvPicPr preferRelativeResize="0"/>
          <p:nvPr/>
        </p:nvPicPr>
        <p:blipFill>
          <a:blip r:embed="rId5">
            <a:alphaModFix/>
          </a:blip>
          <a:stretch>
            <a:fillRect/>
          </a:stretch>
        </p:blipFill>
        <p:spPr>
          <a:xfrm>
            <a:off x="6814325" y="4078725"/>
            <a:ext cx="248600" cy="291374"/>
          </a:xfrm>
          <a:prstGeom prst="rect">
            <a:avLst/>
          </a:prstGeom>
          <a:noFill/>
          <a:ln>
            <a:noFill/>
          </a:ln>
        </p:spPr>
      </p:pic>
      <p:pic>
        <p:nvPicPr>
          <p:cNvPr id="123" name="Google Shape;123;p20"/>
          <p:cNvPicPr preferRelativeResize="0"/>
          <p:nvPr/>
        </p:nvPicPr>
        <p:blipFill>
          <a:blip r:embed="rId5">
            <a:alphaModFix/>
          </a:blip>
          <a:stretch>
            <a:fillRect/>
          </a:stretch>
        </p:blipFill>
        <p:spPr>
          <a:xfrm>
            <a:off x="7653425" y="4009600"/>
            <a:ext cx="248600" cy="291374"/>
          </a:xfrm>
          <a:prstGeom prst="rect">
            <a:avLst/>
          </a:prstGeom>
          <a:noFill/>
          <a:ln>
            <a:noFill/>
          </a:ln>
        </p:spPr>
      </p:pic>
      <p:pic>
        <p:nvPicPr>
          <p:cNvPr id="124" name="Google Shape;124;p20"/>
          <p:cNvPicPr preferRelativeResize="0"/>
          <p:nvPr/>
        </p:nvPicPr>
        <p:blipFill>
          <a:blip r:embed="rId5">
            <a:alphaModFix/>
          </a:blip>
          <a:stretch>
            <a:fillRect/>
          </a:stretch>
        </p:blipFill>
        <p:spPr>
          <a:xfrm>
            <a:off x="6532125" y="3741125"/>
            <a:ext cx="248600" cy="291374"/>
          </a:xfrm>
          <a:prstGeom prst="rect">
            <a:avLst/>
          </a:prstGeom>
          <a:noFill/>
          <a:ln>
            <a:noFill/>
          </a:ln>
        </p:spPr>
      </p:pic>
      <p:pic>
        <p:nvPicPr>
          <p:cNvPr id="125" name="Google Shape;125;p20"/>
          <p:cNvPicPr preferRelativeResize="0"/>
          <p:nvPr/>
        </p:nvPicPr>
        <p:blipFill>
          <a:blip r:embed="rId5">
            <a:alphaModFix/>
          </a:blip>
          <a:stretch>
            <a:fillRect/>
          </a:stretch>
        </p:blipFill>
        <p:spPr>
          <a:xfrm>
            <a:off x="7476450" y="3672000"/>
            <a:ext cx="248600" cy="291374"/>
          </a:xfrm>
          <a:prstGeom prst="rect">
            <a:avLst/>
          </a:prstGeom>
          <a:noFill/>
          <a:ln>
            <a:noFill/>
          </a:ln>
        </p:spPr>
      </p:pic>
      <p:pic>
        <p:nvPicPr>
          <p:cNvPr id="126" name="Google Shape;126;p20"/>
          <p:cNvPicPr preferRelativeResize="0"/>
          <p:nvPr/>
        </p:nvPicPr>
        <p:blipFill>
          <a:blip r:embed="rId6">
            <a:alphaModFix/>
          </a:blip>
          <a:stretch>
            <a:fillRect/>
          </a:stretch>
        </p:blipFill>
        <p:spPr>
          <a:xfrm>
            <a:off x="8284700" y="4237625"/>
            <a:ext cx="291375" cy="291375"/>
          </a:xfrm>
          <a:prstGeom prst="rect">
            <a:avLst/>
          </a:prstGeom>
          <a:noFill/>
          <a:ln>
            <a:noFill/>
          </a:ln>
        </p:spPr>
      </p:pic>
      <p:pic>
        <p:nvPicPr>
          <p:cNvPr id="127" name="Google Shape;127;p20"/>
          <p:cNvPicPr preferRelativeResize="0"/>
          <p:nvPr/>
        </p:nvPicPr>
        <p:blipFill>
          <a:blip r:embed="rId6">
            <a:alphaModFix/>
          </a:blip>
          <a:stretch>
            <a:fillRect/>
          </a:stretch>
        </p:blipFill>
        <p:spPr>
          <a:xfrm>
            <a:off x="7796800" y="3830700"/>
            <a:ext cx="291375" cy="291375"/>
          </a:xfrm>
          <a:prstGeom prst="rect">
            <a:avLst/>
          </a:prstGeom>
          <a:noFill/>
          <a:ln>
            <a:noFill/>
          </a:ln>
        </p:spPr>
      </p:pic>
      <p:pic>
        <p:nvPicPr>
          <p:cNvPr id="128" name="Google Shape;128;p20"/>
          <p:cNvPicPr preferRelativeResize="0"/>
          <p:nvPr/>
        </p:nvPicPr>
        <p:blipFill>
          <a:blip r:embed="rId6">
            <a:alphaModFix/>
          </a:blip>
          <a:stretch>
            <a:fillRect/>
          </a:stretch>
        </p:blipFill>
        <p:spPr>
          <a:xfrm>
            <a:off x="7993313" y="3449750"/>
            <a:ext cx="291375" cy="291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32" name="Shape 132"/>
        <p:cNvGrpSpPr/>
        <p:nvPr/>
      </p:nvGrpSpPr>
      <p:grpSpPr>
        <a:xfrm>
          <a:off x="0" y="0"/>
          <a:ext cx="0" cy="0"/>
          <a:chOff x="0" y="0"/>
          <a:chExt cx="0" cy="0"/>
        </a:xfrm>
      </p:grpSpPr>
      <p:pic>
        <p:nvPicPr>
          <p:cNvPr id="133" name="Google Shape;133;p21"/>
          <p:cNvPicPr preferRelativeResize="0"/>
          <p:nvPr/>
        </p:nvPicPr>
        <p:blipFill>
          <a:blip r:embed="rId3">
            <a:alphaModFix amt="16000"/>
          </a:blip>
          <a:stretch>
            <a:fillRect/>
          </a:stretch>
        </p:blipFill>
        <p:spPr>
          <a:xfrm>
            <a:off x="1427512" y="73150"/>
            <a:ext cx="6288976" cy="7453374"/>
          </a:xfrm>
          <a:prstGeom prst="rect">
            <a:avLst/>
          </a:prstGeom>
          <a:noFill/>
          <a:ln>
            <a:noFill/>
          </a:ln>
        </p:spPr>
      </p:pic>
      <p:sp>
        <p:nvSpPr>
          <p:cNvPr id="134" name="Google Shape;134;p21"/>
          <p:cNvSpPr txBox="1"/>
          <p:nvPr>
            <p:ph type="title"/>
          </p:nvPr>
        </p:nvSpPr>
        <p:spPr>
          <a:xfrm>
            <a:off x="311700" y="1893000"/>
            <a:ext cx="8520600" cy="1027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chemeClr val="lt1"/>
                </a:solidFill>
                <a:latin typeface="Montserrat SemiBold"/>
                <a:ea typeface="Montserrat SemiBold"/>
                <a:cs typeface="Montserrat SemiBold"/>
                <a:sym typeface="Montserrat SemiBold"/>
              </a:rPr>
              <a:t>Software</a:t>
            </a:r>
            <a:endParaRPr sz="6000">
              <a:solidFill>
                <a:schemeClr val="lt1"/>
              </a:solidFill>
              <a:latin typeface="Montserrat SemiBold"/>
              <a:ea typeface="Montserrat SemiBold"/>
              <a:cs typeface="Montserrat SemiBold"/>
              <a:sym typeface="Montserrat SemiBo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